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2"/>
  </p:notesMasterIdLst>
  <p:handoutMasterIdLst>
    <p:handoutMasterId r:id="rId43"/>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53" r:id="rId37"/>
    <p:sldId id="397" r:id="rId38"/>
    <p:sldId id="390" r:id="rId39"/>
    <p:sldId id="391" r:id="rId40"/>
    <p:sldId id="392" r:id="rId41"/>
  </p:sldIdLst>
  <p:sldSz cx="12192000" cy="6858000"/>
  <p:notesSz cx="6858000" cy="9144000"/>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1757" autoAdjust="0"/>
  </p:normalViewPr>
  <p:slideViewPr>
    <p:cSldViewPr snapToGrid="0">
      <p:cViewPr varScale="1">
        <p:scale>
          <a:sx n="63" d="100"/>
          <a:sy n="63" d="100"/>
        </p:scale>
        <p:origin x="2316" y="66"/>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2025-08-14</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8/14/2025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53.</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abordarían la situación de ejemplo 1?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pregúnteme: ¿Podría darme algunos ejemplos de situaciones en las que sintió que no tenía voz o que no participaba en el proceso de toma de decisiones?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créame que entiendo a la perfección el punto que plantea; además, me imagino cómo se debe sentir. Es duro cuando parece que las decisiones se toman sin contar con la opinión de todos.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lo que entiendo es que usted está frustrado porque no se siente escuchado o porque no se valoran sus aportes. ¿Es así? ¿Estoy en lo correcto?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 SINDICATO.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abordarían la situación de ejemplo 2?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¿Puede explicarme qué sucedió exactamente con el contratista? Cuando se puso en contacto con el sindicato para pedir ayuda, ¿qué pasos tomó? Quiero asegurarme de entender cada detalla, a fin de que podamos abordar este asunto de manera adecuada.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parece que tuvo que atrasar por muchas cosas: realmente lamento que esto haya sucedido. El sindicato debería haberle brindado toda la ayuda que necesitaba, y debió haberlo hecho de manera oportuna. Lo solucionaremos y pediremos que los responsables rindan cuentas. Voy a hacer un seguimiento personal para asegurarme de que este tema se solucione e investigue.</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quiero asegurarme de que reciba la atención que se merece. De ahora en más, trabajaremos juntos. Además, me encargaré de que el sindicato haga lo que se supone que debe hacer por usted. Cuenta con todo mi respaldo en este asunto.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UNA FAMILIA.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Posible situación de ejemplo 2a. Afiliado al sindicato: al sindicato solo le interesa mi dinero. ¿Qué hacen con todo mi dinero?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963402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abordarán la situación de ejemplo 3?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PREGUNTE ¿Podría darme algunos ejemplos que ilustren por qué considera que el sindicato no se preocupa por usted?</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Entiendo lo frustrante que debe ser sentir que nadie le responda sus inquietudes.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UNA LUCHA.</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6" name="Google Shape;63;p1">
            <a:extLst>
              <a:ext uri="{FF2B5EF4-FFF2-40B4-BE49-F238E27FC236}">
                <a16:creationId xmlns:a16="http://schemas.microsoft.com/office/drawing/2014/main" id="{EC55131E-B371-4E50-AD93-E01D7F2E9A4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2988B526-4E57-47D1-8D8B-08989B0B379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4DDAEE7E-8BB4-4C34-96C9-8DBB76677D0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A59C91C2-0C3B-4CD0-8803-D22499BD6A2B}"/>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979164" y="6523925"/>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7.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8.jpg"/><Relationship Id="rId5" Type="http://schemas.openxmlformats.org/officeDocument/2006/relationships/image" Target="../media/image7.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7.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7.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3.xml"/><Relationship Id="rId7"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6.xml"/><Relationship Id="rId7"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39.png"/><Relationship Id="rId11" Type="http://schemas.openxmlformats.org/officeDocument/2006/relationships/image" Target="../media/image7.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7.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9.xml"/><Relationship Id="rId5" Type="http://schemas.openxmlformats.org/officeDocument/2006/relationships/image" Target="../media/image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7.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7.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7.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7.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7.png"/><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7.png"/><Relationship Id="rId4" Type="http://schemas.openxmlformats.org/officeDocument/2006/relationships/image" Target="../media/image53.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4.jpeg"/></Relationships>
</file>

<file path=ppt/slides/_rels/slide3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notesSlide" Target="../notesSlides/notesSlide37.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4.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7.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03425" y="4165913"/>
            <a:ext cx="1437881" cy="1437881"/>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59" y="5515239"/>
            <a:ext cx="8540889" cy="1031051"/>
          </a:xfrm>
          <a:prstGeom prst="rect">
            <a:avLst/>
          </a:prstGeom>
          <a:noFill/>
        </p:spPr>
        <p:txBody>
          <a:bodyPr wrap="square" rtlCol="0">
            <a:spAutoFit/>
          </a:bodyPr>
          <a:lstStyle/>
          <a:p>
            <a:r>
              <a:rPr lang="en-US" sz="21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1028 C</a:t>
            </a:r>
            <a:r>
              <a:rPr lang="es-ES" sz="21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1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 Liderazgo </a:t>
            </a:r>
            <a:endParaRPr lang="en-CA" sz="21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53495" y="4054084"/>
            <a:ext cx="949930" cy="1537000"/>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46944" y="5674559"/>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521E3919-84B6-48B1-AC8D-C7624A2CA4BC}"/>
              </a:ext>
            </a:extLst>
          </p:cNvPr>
          <p:cNvSpPr txBox="1"/>
          <p:nvPr/>
        </p:nvSpPr>
        <p:spPr>
          <a:xfrm>
            <a:off x="10807266" y="3624727"/>
            <a:ext cx="124837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53</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4" name="Footer Placeholder 1">
            <a:extLst>
              <a:ext uri="{FF2B5EF4-FFF2-40B4-BE49-F238E27FC236}">
                <a16:creationId xmlns:a16="http://schemas.microsoft.com/office/drawing/2014/main" id="{CFC1E2DA-3783-4657-9302-1C7FD3A2FB2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A528FCF5-130F-4C35-99FE-BA9875AEF0E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20" name="Footer Placeholder 1">
            <a:extLst>
              <a:ext uri="{FF2B5EF4-FFF2-40B4-BE49-F238E27FC236}">
                <a16:creationId xmlns:a16="http://schemas.microsoft.com/office/drawing/2014/main" id="{2A835A25-4E44-41B3-A8B5-22789158BAC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EE31412-C60B-44C6-9AEA-0A385E507329}"/>
              </a:ext>
            </a:extLst>
          </p:cNvPr>
          <p:cNvPicPr>
            <a:picLocks noChangeAspect="1"/>
          </p:cNvPicPr>
          <p:nvPr/>
        </p:nvPicPr>
        <p:blipFill>
          <a:blip r:embed="rId4"/>
          <a:stretch>
            <a:fillRect/>
          </a:stretch>
        </p:blipFill>
        <p:spPr>
          <a:xfrm>
            <a:off x="2281732" y="870238"/>
            <a:ext cx="7719393" cy="4980992"/>
          </a:xfrm>
          <a:prstGeom prst="rect">
            <a:avLst/>
          </a:prstGeom>
        </p:spPr>
      </p:pic>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53</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BABFA929-F1A4-4D90-9626-7D22F2F7545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10" name="Rectangle 9">
            <a:extLst>
              <a:ext uri="{FF2B5EF4-FFF2-40B4-BE49-F238E27FC236}">
                <a16:creationId xmlns:a16="http://schemas.microsoft.com/office/drawing/2014/main" id="{DBA76151-AB1B-4562-8C60-76652CA013D5}"/>
              </a:ext>
            </a:extLst>
          </p:cNvPr>
          <p:cNvSpPr/>
          <p:nvPr/>
        </p:nvSpPr>
        <p:spPr>
          <a:xfrm>
            <a:off x="3423013" y="892252"/>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53, 1984-2025</a:t>
            </a:r>
          </a:p>
        </p:txBody>
      </p:sp>
      <p:pic>
        <p:nvPicPr>
          <p:cNvPr id="12" name="Picture 11">
            <a:extLst>
              <a:ext uri="{FF2B5EF4-FFF2-40B4-BE49-F238E27FC236}">
                <a16:creationId xmlns:a16="http://schemas.microsoft.com/office/drawing/2014/main" id="{B0F390CE-4421-47DF-8270-A25858850922}"/>
              </a:ext>
            </a:extLst>
          </p:cNvPr>
          <p:cNvPicPr>
            <a:picLocks noChangeAspect="1"/>
          </p:cNvPicPr>
          <p:nvPr/>
        </p:nvPicPr>
        <p:blipFill rotWithShape="1">
          <a:blip r:embed="rId6">
            <a:extLst>
              <a:ext uri="{28A0092B-C50C-407E-A947-70E740481C1C}">
                <a14:useLocalDpi xmlns:a14="http://schemas.microsoft.com/office/drawing/2010/main" val="0"/>
              </a:ext>
            </a:extLst>
          </a:blip>
          <a:srcRect l="2678" t="92809" r="3027" b="965"/>
          <a:stretch/>
        </p:blipFill>
        <p:spPr>
          <a:xfrm>
            <a:off x="2543185" y="5896950"/>
            <a:ext cx="7457940" cy="305730"/>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938111E6-8BC9-497F-B809-5D39FDACA2D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F3EB0D53-FE58-4410-9507-82104CEF366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A9C25B39-432F-4034-B078-E6A6A1AA5B9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B21D3C66-CF70-4424-BDFD-F9606BEB7C1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B9CCFA71-373E-402F-96CA-4B88460BFDE3}"/>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a:t>
            </a:r>
            <a:r>
              <a:rPr lang="en-US" sz="2400" b="1" err="1">
                <a:solidFill>
                  <a:schemeClr val="bg1"/>
                </a:solidFill>
                <a:latin typeface="Aptos Narrow" panose="020B0004020202020204" pitchFamily="34" charset="0"/>
                <a:ea typeface="Open Sans" panose="020B0606030504020204" pitchFamily="34" charset="0"/>
                <a:cs typeface="Open Sans" panose="020B0606030504020204" pitchFamily="34" charset="0"/>
              </a:rPr>
              <a:t>í</a:t>
            </a: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tulo</a:t>
            </a: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a:t>
            </a:r>
            <a:r>
              <a:rPr lang="en-US" sz="2400" b="1">
                <a:solidFill>
                  <a:srgbClr val="EEB310"/>
                </a:solidFill>
                <a:latin typeface="Halyard Display" panose="00000500000000000000" pitchFamily="50"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415627" y="2013095"/>
            <a:ext cx="1758480"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PRESENTAS</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Halyard Display" panose="00000500000000000000" pitchFamily="50" charset="0"/>
                <a:ea typeface="Open Sans" panose="020B0606030504020204" pitchFamily="34" charset="0"/>
                <a:cs typeface="Open Sans" panose="020B0606030504020204" pitchFamily="34" charset="0"/>
              </a:rPr>
              <a:t>Nombre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Halyard Display" panose="00000500000000000000" pitchFamily="50" charset="0"/>
                <a:ea typeface="Open Sans" panose="020B0606030504020204" pitchFamily="34" charset="0"/>
                <a:cs typeface="Open Sans" panose="020B0606030504020204" pitchFamily="34" charset="0"/>
              </a:rPr>
              <a:t>Oficio</a:t>
            </a:r>
            <a:endPar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882CCCCC-22B6-4EC3-820D-0EE83D1C0D6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2AE92FEE-2CEE-44E9-8F67-7B96DA3C61A4}"/>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85E5A87F-D07B-4BD2-B544-3721D329309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44939B60-4E7E-4BB4-949D-34C01146456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B09653FD-3AA8-455A-9E91-CDF427F7A25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2: </a:t>
            </a:r>
            <a:r>
              <a:rPr lang="es-ES" dirty="0"/>
              <a:t>Participación</a:t>
            </a:r>
            <a:endParaRPr lang="en-CA" dirty="0"/>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5047CC2A-D695-4C07-A230-B46960DB713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23DD6F19-1706-4EC5-9BA8-4F514B95B063}"/>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Etapa 3: </a:t>
            </a:r>
            <a:r>
              <a:rPr lang="en-CA" dirty="0" err="1"/>
              <a:t>Educac</a:t>
            </a:r>
            <a:r>
              <a:rPr lang="en-CA" dirty="0" err="1">
                <a:latin typeface="Aptos Narrow" panose="020B0004020202020204" pitchFamily="34" charset="0"/>
              </a:rPr>
              <a:t>í</a:t>
            </a:r>
            <a:r>
              <a:rPr lang="en-CA" dirty="0" err="1"/>
              <a:t>on</a:t>
            </a:r>
            <a:endParaRPr lang="en-CA" dirty="0"/>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BF806175-FBBB-4279-81F5-4FEC9E37F69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CE9F930D-9FCF-4C2D-84E1-25A7E097D85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449563" cy="769441"/>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a:t>
            </a:r>
            <a:r>
              <a:rPr lang="es-ES" sz="22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a:t>
            </a:r>
            <a:endParaRPr lang="en-CA" sz="2200" b="1" dirty="0">
              <a:latin typeface="Open Sans" panose="020B0606030504020204" pitchFamily="34" charset="0"/>
              <a:ea typeface="Open Sans" panose="020B0606030504020204" pitchFamily="34" charset="0"/>
              <a:cs typeface="Open Sans" panose="020B0606030504020204" pitchFamily="34" charset="0"/>
            </a:endParaRP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EBD5493C-5704-4D31-9561-DDD102955C8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0EC51603-B634-492A-8214-5D617543A8F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6" name="Footer Placeholder 1">
            <a:extLst>
              <a:ext uri="{FF2B5EF4-FFF2-40B4-BE49-F238E27FC236}">
                <a16:creationId xmlns:a16="http://schemas.microsoft.com/office/drawing/2014/main" id="{5B11E4CB-D6B0-43DC-BE8F-E669193C167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Práctica la Escucha Activa -</a:t>
            </a:r>
            <a:r>
              <a:rPr lang="es-ES" dirty="0"/>
              <a:t> Escenario 1: No Tenemos Voz</a:t>
            </a:r>
            <a:endParaRPr lang="en-CA" dirty="0"/>
          </a:p>
        </p:txBody>
      </p:sp>
      <p:pic>
        <p:nvPicPr>
          <p:cNvPr id="10" name="Picture 9" descr="A group of men with a speech bubble&#10;&#10;AI-generated content may be incorrect.">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7" cy="4962561"/>
          </a:xfrm>
          <a:prstGeom prst="rect">
            <a:avLst/>
          </a:prstGeom>
        </p:spPr>
      </p:pic>
      <p:pic>
        <p:nvPicPr>
          <p:cNvPr id="6" name="Picture 5">
            <a:extLst>
              <a:ext uri="{FF2B5EF4-FFF2-40B4-BE49-F238E27FC236}">
                <a16:creationId xmlns:a16="http://schemas.microsoft.com/office/drawing/2014/main" id="{FA5772EC-07E6-4377-B0D1-0DA3034DFEEA}"/>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0141B75-9ACE-4B98-BFA9-D9E1C058B90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2: </a:t>
            </a:r>
            <a:r>
              <a:rPr lang="es-ES" dirty="0"/>
              <a:t>Nuestro Sindicato No Me Respalda </a:t>
            </a:r>
            <a:endParaRPr lang="en-CA" dirty="0"/>
          </a:p>
        </p:txBody>
      </p:sp>
      <p:pic>
        <p:nvPicPr>
          <p:cNvPr id="16" name="Picture 15" descr="A person with his hands on his chest&#10;&#10;AI-generated content may be incorrect.">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pic>
        <p:nvPicPr>
          <p:cNvPr id="6" name="Picture 5">
            <a:extLst>
              <a:ext uri="{FF2B5EF4-FFF2-40B4-BE49-F238E27FC236}">
                <a16:creationId xmlns:a16="http://schemas.microsoft.com/office/drawing/2014/main" id="{89989EC7-3C60-409C-BF25-8EF524A2E81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2E2C18D-AD0A-4B1E-B4F3-DF84DA02B7D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89446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3: </a:t>
            </a:r>
            <a:r>
              <a:rPr lang="es-ES" dirty="0"/>
              <a:t>No Lograron Darles Prioridad a Nuestros Intereses </a:t>
            </a:r>
            <a:endParaRPr lang="en-CA" dirty="0"/>
          </a:p>
        </p:txBody>
      </p:sp>
      <p:pic>
        <p:nvPicPr>
          <p:cNvPr id="7" name="Picture 6" descr="A cartoon of an old person&#10;&#10;AI-generated content may be incorrect.">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B6F58C4D-425A-494C-BCAB-5E169358F2C4}"/>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003141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B07F5555-99F8-4588-85DA-643792E4253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E4E54806-7098-4927-9552-268C4150BA4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B39C7F0D-A795-40BE-9A29-AE687FF614E5}"/>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Footer Placeholder 1">
            <a:extLst>
              <a:ext uri="{FF2B5EF4-FFF2-40B4-BE49-F238E27FC236}">
                <a16:creationId xmlns:a16="http://schemas.microsoft.com/office/drawing/2014/main" id="{0A59FA21-E2C0-411B-9577-83D09630D44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E1FBCB14-075D-4134-9784-39315A71868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8" name="Footer Placeholder 1">
            <a:extLst>
              <a:ext uri="{FF2B5EF4-FFF2-40B4-BE49-F238E27FC236}">
                <a16:creationId xmlns:a16="http://schemas.microsoft.com/office/drawing/2014/main" id="{39F0CEB8-81D5-4743-A216-A506F7C322E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3.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113</TotalTime>
  <Words>12565</Words>
  <Application>Microsoft Office PowerPoint</Application>
  <PresentationFormat>Widescreen</PresentationFormat>
  <Paragraphs>608</Paragraphs>
  <Slides>37</Slides>
  <Notes>37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37</vt:i4>
      </vt:variant>
    </vt:vector>
  </HeadingPairs>
  <TitlesOfParts>
    <vt:vector size="48" baseType="lpstr">
      <vt:lpstr>Aptos Narrow</vt: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53</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Práctica la Escucha Activa - Escenario 1: No Tenemos Voz</vt:lpstr>
      <vt:lpstr>Escenario 2: Nuestro Sindicato No Me Respalda </vt:lpstr>
      <vt:lpstr>Escenario 3: No Lograron Darles Prioridad a Nuestros Intereses </vt:lpstr>
      <vt:lpstr>Etapa 4: Desarrollo de Una Organización más Fuerte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19</cp:revision>
  <dcterms:created xsi:type="dcterms:W3CDTF">2024-09-19T19:34:13Z</dcterms:created>
  <dcterms:modified xsi:type="dcterms:W3CDTF">2025-08-14T18:42:17Z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