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08" r:id="rId21"/>
    <p:sldId id="402"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6" r:id="rId42"/>
    <p:sldId id="353" r:id="rId43"/>
    <p:sldId id="397" r:id="rId44"/>
    <p:sldId id="390" r:id="rId45"/>
    <p:sldId id="391" r:id="rId46"/>
    <p:sldId id="407"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69059" autoAdjust="0"/>
  </p:normalViewPr>
  <p:slideViewPr>
    <p:cSldViewPr snapToGrid="0" showGuides="1">
      <p:cViewPr varScale="1">
        <p:scale>
          <a:sx n="65" d="100"/>
          <a:sy n="65" d="100"/>
        </p:scale>
        <p:origin x="432" y="7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THANK everyone for coming today, and joining the Building Union Power class. </a:t>
            </a:r>
          </a:p>
          <a:p>
            <a:endParaRPr lang="en-US" dirty="0"/>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key historical events in Canada that have impacted Labor Unions.</a:t>
            </a:r>
          </a:p>
          <a:p>
            <a:pPr marL="171450" indent="-171450">
              <a:buFont typeface="Arial" panose="020B0604020202020204" pitchFamily="34" charset="0"/>
              <a:buChar char="•"/>
            </a:pPr>
            <a:r>
              <a:rPr lang="en-US" b="1" dirty="0"/>
              <a:t>PC 1003 (1944) </a:t>
            </a:r>
            <a:r>
              <a:rPr lang="en-US" dirty="0"/>
              <a:t>– A crucial wartime order that brought collective bargaining rights similar to the US Wagner Act, forcing employers to negotiate. This is the foundational framework for modern Canadian </a:t>
            </a:r>
            <a:r>
              <a:rPr lang="en-US" dirty="0" err="1"/>
              <a:t>labour</a:t>
            </a:r>
            <a:r>
              <a:rPr lang="en-US" dirty="0"/>
              <a:t> law by mandating employer recognition of unions and promoting industrial peace during WWII. It mandated employers recognize majority unions, prohibited strikes during conciliation, and created the Wartime </a:t>
            </a:r>
            <a:r>
              <a:rPr lang="en-US" dirty="0" err="1"/>
              <a:t>Labour</a:t>
            </a:r>
            <a:r>
              <a:rPr lang="en-US" dirty="0"/>
              <a:t> Relations Board, significantly boosting union membership and setting precedents for provincial laws. </a:t>
            </a:r>
            <a:r>
              <a:rPr lang="en-US" i="1" dirty="0"/>
              <a:t>Picture from https://commons.wikimedia.org/wiki/File:War_Regulation_1944_Labour.png</a:t>
            </a:r>
          </a:p>
          <a:p>
            <a:pPr marL="171450" indent="-171450">
              <a:buFont typeface="Arial" panose="020B0604020202020204" pitchFamily="34" charset="0"/>
              <a:buChar char="•"/>
            </a:pPr>
            <a:r>
              <a:rPr lang="en-US" b="1" dirty="0"/>
              <a:t>Rand Act (1946, Ontario) </a:t>
            </a:r>
            <a:r>
              <a:rPr lang="en-US" dirty="0"/>
              <a:t>– The Supreme Court established a landmark principle in Canadian </a:t>
            </a:r>
            <a:r>
              <a:rPr lang="en-US" dirty="0" err="1"/>
              <a:t>labour</a:t>
            </a:r>
            <a:r>
              <a:rPr lang="en-US" dirty="0"/>
              <a:t> law. It arose as an arbitration to end the 99-day strike at the Ford Motor Company in Windsor, Ontario. Justice Rand issued his ruling on January 29, 1946, creating a compromise that rejected the "closed shop" but established "compulsory dues check-off“. </a:t>
            </a:r>
            <a:r>
              <a:rPr lang="en-US" i="1" dirty="0"/>
              <a:t>Picture from https://ucte-ucet.ca/history-of-the-rand-formula/</a:t>
            </a:r>
          </a:p>
          <a:p>
            <a:pPr marL="171450" indent="-171450">
              <a:buFont typeface="Arial" panose="020B0604020202020204" pitchFamily="34" charset="0"/>
              <a:buChar char="•"/>
            </a:pPr>
            <a:r>
              <a:rPr lang="en-US" b="1" dirty="0"/>
              <a:t>Bill 10 (Alberta,1970s) </a:t>
            </a:r>
            <a:r>
              <a:rPr lang="en-US" dirty="0"/>
              <a:t>-  Allowed "double breasting" for contractors. The practice of operating union and non-union companies in Alberta construction became prevalent later, particularly in the 1980s, as a union-busting tactic, contributing to low unionization rates, though it's often a violation of union contracts rather than illegal in itself.  </a:t>
            </a:r>
            <a:r>
              <a:rPr lang="en-US" i="1" dirty="0"/>
              <a:t>Picture from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n-US" dirty="0" err="1"/>
              <a:t>Labour</a:t>
            </a:r>
            <a:r>
              <a:rPr lang="en-US" dirty="0"/>
              <a:t> Relations Statute Law Amendment Act  introduced card-based certification for the construction industry, allowing unions automatic certification without a vote if they show signed cards from over 55% of the bargaining unit employees, making it easier for unions to organize, particularly in trades where large, easily identifiable groups exist, impacting employers with potential automatic provincial agreements.</a:t>
            </a:r>
          </a:p>
          <a:p>
            <a:pPr lvl="1"/>
            <a:r>
              <a:rPr lang="en-US" i="1" dirty="0"/>
              <a:t>New section 128.1 of the Act, added by section 8 of the Bill, applies in the construction industry and allows a trade union applying for certification to elect to have the application dealt with on the basis of a "card-based certification" model. In that case, if the Board is satisfied that more than 55 per cent of the employees are members, it may certify the trade union or direct a representation vote. If the Board is satisfied that the level is 40 per cent or more, but not more than 55 per cent, it shall direct a representation vote. If the level is below 40 per cent, the Board shall dismiss the application. The Board may also dismiss the application if, as a result of contraventions of the Act by the trade union, the trade union's membership evidence does not likely reflect the true wishes of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a:t>
            </a:r>
          </a:p>
          <a:p>
            <a:pPr marL="0" lvl="0" indent="0" algn="l" rtl="0">
              <a:lnSpc>
                <a:spcPct val="90000"/>
              </a:lnSpc>
              <a:spcBef>
                <a:spcPts val="0"/>
              </a:spcBef>
              <a:spcAft>
                <a:spcPts val="0"/>
              </a:spcAft>
              <a:buClr>
                <a:schemeClr val="dk1"/>
              </a:buClr>
              <a:buSzPts val="1200"/>
              <a:buFont typeface="Calibri"/>
              <a:buNone/>
            </a:pPr>
            <a:r>
              <a:rPr lang="en-CA" dirty="0"/>
              <a:t>PRESENT DC 46’s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STATE your Name, Title/Position, and Trade</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pPr marL="1143000" lvl="2" indent="-228600">
              <a:buFont typeface="Arial" panose="020B0604020202020204" pitchFamily="34" charset="0"/>
              <a:buChar char="•"/>
            </a:pPr>
            <a:r>
              <a:rPr lang="en-US" dirty="0"/>
              <a:t>SAY ‘These are all great reasons, and great stories, but I have noticed that the union way of life, our beliefs, have diminished, and we’ll get into the numbers later, and you will see how the numbers have changed.’</a:t>
            </a:r>
          </a:p>
          <a:p>
            <a:pPr marL="1143000" lvl="2" indent="-228600">
              <a:buFont typeface="Arial" panose="020B0604020202020204" pitchFamily="34" charset="0"/>
              <a:buChar cha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key topics in the course. We will discuss the history of building power, what worked well, what didn’t, and the lessons we can apply moving forward.</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1/28/2026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1.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11.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56.pn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1.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1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11.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11.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11.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11.png"/><Relationship Id="rId4" Type="http://schemas.openxmlformats.org/officeDocument/2006/relationships/image" Target="../media/image64.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5.jp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3.xml"/><Relationship Id="rId7" Type="http://schemas.openxmlformats.org/officeDocument/2006/relationships/image" Target="../media/image68.png"/><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11.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5.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46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026" name="Picture 2" descr="Flag of Canada - Wikipedia">
            <a:extLst>
              <a:ext uri="{FF2B5EF4-FFF2-40B4-BE49-F238E27FC236}">
                <a16:creationId xmlns:a16="http://schemas.microsoft.com/office/drawing/2014/main" id="{46B273FC-7786-4ABF-AE6F-F64EDBEC89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2FAB5951-D736-4130-8431-84BA50E6826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E74E2902-F65F-40DB-9205-EF22806518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C32BD1B2-363E-49C3-A984-224AA50375C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CD4432EC-18C9-48C4-8C8C-097C86476A5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CC0F6EA3-2970-41E5-A371-64645029B8C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IUPAT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A51A316C-6B0F-40BB-A40E-59A0C317D29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355142" y="2731525"/>
            <a:ext cx="2719029"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454292" y="2680503"/>
            <a:ext cx="2478208"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n-US" dirty="0">
                <a:solidFill>
                  <a:schemeClr val="bg1"/>
                </a:solidFill>
              </a:rPr>
              <a:t>Key Historical </a:t>
            </a:r>
            <a:r>
              <a:rPr lang="en-US" dirty="0"/>
              <a:t>Events in Canada</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558085" y="4453158"/>
            <a:ext cx="2313142" cy="1736274"/>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560280"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Compulsory Collective Bargaining and Union Certification</a:t>
            </a: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Arbitration Ending Ford Motor Strike in Windsor, Ontario</a:t>
            </a: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125224"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Introduced </a:t>
            </a:r>
          </a:p>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Card-Based Certification in Ontario</a:t>
            </a: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394329" y="3273656"/>
            <a:ext cx="2747515"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Allowed Double Breasting for Contractors in Alberta</a:t>
            </a: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517674"/>
            <a:ext cx="2478208" cy="1595392"/>
          </a:xfrm>
          <a:prstGeom prst="rect">
            <a:avLst/>
          </a:prstGeom>
        </p:spPr>
      </p:pic>
      <p:sp>
        <p:nvSpPr>
          <p:cNvPr id="4" name="Footer Placeholder 1">
            <a:extLst>
              <a:ext uri="{FF2B5EF4-FFF2-40B4-BE49-F238E27FC236}">
                <a16:creationId xmlns:a16="http://schemas.microsoft.com/office/drawing/2014/main" id="{0014F1E8-C93C-11D5-1E38-FA6489C6A41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46B2864D-0E75-42D5-AFCF-40B70A5D34B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a:t>
            </a:r>
            <a:r>
              <a:rPr lang="en-CA">
                <a:solidFill>
                  <a:schemeClr val="bg1"/>
                </a:solidFill>
              </a:rPr>
              <a:t>Council  46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7" name="Group 6">
            <a:extLst>
              <a:ext uri="{FF2B5EF4-FFF2-40B4-BE49-F238E27FC236}">
                <a16:creationId xmlns:a16="http://schemas.microsoft.com/office/drawing/2014/main" id="{89728B8B-0765-4E27-8802-EE6F6D3716E8}"/>
              </a:ext>
            </a:extLst>
          </p:cNvPr>
          <p:cNvGrpSpPr/>
          <p:nvPr/>
        </p:nvGrpSpPr>
        <p:grpSpPr>
          <a:xfrm>
            <a:off x="1947070" y="857214"/>
            <a:ext cx="7957352" cy="5268267"/>
            <a:chOff x="1947070" y="857214"/>
            <a:chExt cx="7957352" cy="5268267"/>
          </a:xfrm>
        </p:grpSpPr>
        <p:pic>
          <p:nvPicPr>
            <p:cNvPr id="11" name="Picture 10">
              <a:extLst>
                <a:ext uri="{FF2B5EF4-FFF2-40B4-BE49-F238E27FC236}">
                  <a16:creationId xmlns:a16="http://schemas.microsoft.com/office/drawing/2014/main" id="{91EEBFCC-E078-453B-8506-DE0A1D1072A5}"/>
                </a:ext>
              </a:extLst>
            </p:cNvPr>
            <p:cNvPicPr>
              <a:picLocks noChangeAspect="1"/>
            </p:cNvPicPr>
            <p:nvPr/>
          </p:nvPicPr>
          <p:blipFill rotWithShape="1">
            <a:blip r:embed="rId5">
              <a:extLst>
                <a:ext uri="{28A0092B-C50C-407E-A947-70E740481C1C}">
                  <a14:useLocalDpi xmlns:a14="http://schemas.microsoft.com/office/drawing/2010/main" val="0"/>
                </a:ext>
              </a:extLst>
            </a:blip>
            <a:srcRect t="1711" b="10926"/>
            <a:stretch/>
          </p:blipFill>
          <p:spPr>
            <a:xfrm>
              <a:off x="1947070" y="857214"/>
              <a:ext cx="7957352" cy="5044822"/>
            </a:xfrm>
            <a:prstGeom prst="rect">
              <a:avLst/>
            </a:prstGeom>
          </p:spPr>
        </p:pic>
        <p:pic>
          <p:nvPicPr>
            <p:cNvPr id="12" name="Picture 11">
              <a:extLst>
                <a:ext uri="{FF2B5EF4-FFF2-40B4-BE49-F238E27FC236}">
                  <a16:creationId xmlns:a16="http://schemas.microsoft.com/office/drawing/2014/main" id="{52CEF2B6-FA4B-4FA8-97F5-5E096C4C6CBC}"/>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 - Leadership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52105CEC-EECF-4C14-91B4-7107A2B7FAE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12D5F12A-415A-4EBA-A0CD-2DAA801836F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93578232-78B9-4783-A8E0-D4EE4C6B1C1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A09B99C8-4E8A-4703-9F87-3CE2CFBD897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7005</TotalTime>
  <Words>11350</Words>
  <Application>Microsoft Office PowerPoint</Application>
  <PresentationFormat>Widescreen</PresentationFormat>
  <Paragraphs>678</Paragraphs>
  <Slides>44</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Trend of Total IUPAT Membership</vt:lpstr>
      <vt:lpstr>Percentage of Construction Workers Belonging to Unions in the U.S.</vt:lpstr>
      <vt:lpstr>Key Historical Events in Canada</vt:lpstr>
      <vt:lpstr>Canadian Total Active Members 1984-2024</vt:lpstr>
      <vt:lpstr>District Council  46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290</cp:revision>
  <dcterms:created xsi:type="dcterms:W3CDTF">2024-09-19T19:34:13Z</dcterms:created>
  <dcterms:modified xsi:type="dcterms:W3CDTF">2026-01-28T15:00:02Z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