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6" r:id="rId5"/>
    <p:sldId id="379" r:id="rId6"/>
    <p:sldId id="380" r:id="rId7"/>
    <p:sldId id="381" r:id="rId8"/>
    <p:sldId id="328" r:id="rId9"/>
    <p:sldId id="324" r:id="rId10"/>
    <p:sldId id="366" r:id="rId11"/>
    <p:sldId id="372" r:id="rId12"/>
    <p:sldId id="374" r:id="rId13"/>
    <p:sldId id="376" r:id="rId14"/>
    <p:sldId id="364" r:id="rId15"/>
    <p:sldId id="365" r:id="rId16"/>
    <p:sldId id="363" r:id="rId17"/>
    <p:sldId id="330" r:id="rId18"/>
    <p:sldId id="290" r:id="rId19"/>
    <p:sldId id="339" r:id="rId20"/>
    <p:sldId id="340" r:id="rId21"/>
    <p:sldId id="342" r:id="rId22"/>
    <p:sldId id="294" r:id="rId23"/>
    <p:sldId id="331" r:id="rId24"/>
    <p:sldId id="368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3" r:id="rId33"/>
    <p:sldId id="394" r:id="rId34"/>
    <p:sldId id="395" r:id="rId35"/>
    <p:sldId id="396" r:id="rId36"/>
    <p:sldId id="353" r:id="rId37"/>
    <p:sldId id="397" r:id="rId38"/>
    <p:sldId id="390" r:id="rId39"/>
    <p:sldId id="391" r:id="rId40"/>
    <p:sldId id="399" r:id="rId41"/>
    <p:sldId id="392" r:id="rId42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3B"/>
    <a:srgbClr val="FFC000"/>
    <a:srgbClr val="E7B909"/>
    <a:srgbClr val="FAD31C"/>
    <a:srgbClr val="FFFDF3"/>
    <a:srgbClr val="E8B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702271-A297-401D-B097-02E54F715ECE}" v="6" dt="2026-02-06T16:40:51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7928" autoAdjust="0"/>
  </p:normalViewPr>
  <p:slideViewPr>
    <p:cSldViewPr snapToGrid="0">
      <p:cViewPr varScale="1">
        <p:scale>
          <a:sx n="42" d="100"/>
          <a:sy n="42" d="100"/>
        </p:scale>
        <p:origin x="132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9" d="100"/>
          <a:sy n="139" d="100"/>
        </p:scale>
        <p:origin x="114" y="8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F3363-7990-47A4-9777-F671B8837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38CA3C-FD57-42EA-9419-C42687518A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5D4B-FD89-4A87-B143-45C9D4C3ADE0}" type="datetimeFigureOut">
              <a:rPr lang="en-CA" smtClean="0"/>
              <a:t>2026-03-03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4AF80-E529-4F16-8385-6FE1613E56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7964C-C0B2-4F36-B8FD-91EAB7B706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3136-0541-4577-8570-C7799E20A83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627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13ABC-197A-409A-B4AC-CEE9E8A4C090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5FDC6-0B8E-4F1F-8A9F-55ED113A98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0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os materiais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curso de forma eficaz.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Materiais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PowerPoint: computador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conexão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Internet,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apostilas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caso/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bloco(s)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marcadoras (pelo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brainstorming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grupo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crachás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/etiquetas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apropriado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sala. A sala está organizada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confortável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participantes e favorece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cadeiras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mesa em formato de U permite que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interajam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público: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inclinando-se para a frente,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cruzados,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mexem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celular,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neutros: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participando,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esperando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influenciados.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palestrantes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inexperientes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 líderes e criadores)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equivocam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erradas. É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natureza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humana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cara mal-humorado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armadilha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perigosa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Porque, no momento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resistir,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fica oscilante.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estagnada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mesmo.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nada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expande.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neutro ficará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E, de repente, toda a sala muda. É realmente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foco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88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A.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Builders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Contractors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(ABC), a partir de 2024, apenas 10,3%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marcando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histórica.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representa a menor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sindicalizados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registrada.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ritmo pelos próximos 20 anos,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em 2030?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 talvez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cálculo.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91,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de 9,5%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apenas 1 em cada 10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é sindicalizado.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 os participantes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motivo pelo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estamos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números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gráfico.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elevar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para conquistar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proteger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aposentadorias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assegurar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nos organizar.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6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 era sobre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todo.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especificamente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 sobre o gráfico de total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1887 a 2024.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Irmandade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Pintores e Decoradores da América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organizada formalmente em 1887.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ano,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7 mil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100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35 anos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presenciamos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1923? – A grande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acentuado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mas em todos os sindicatos, à medida que as oportunidades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diminuíam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país.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1935?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[Lei Wagner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Lei Nacional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histórica dos Estados Unidos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privado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 organizar, formar sindicatos e 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proíbe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injustas, como interferir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discriminar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(inclusive para a IUPAT). Em apenas 12 anos, de 1935 a 1947, triplicamos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de aproximadamente 60 mil para 220 mil.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este gráfico nos informa?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demanda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aumentado constantemente e continuará a aumentar.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organizada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dos sindicatos,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55245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</a:pPr>
            <a:endParaRPr lang="en-CA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 sobre os destaques por década.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Taft-Hartley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1940) —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Taft-Hartley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(https://www.nlrb.gov/about-nlrb/who-we-are/our-history/1947-taft-hartley-substantive-provisions)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alterando a NLRA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restringindo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áreas: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8(b)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acrescentou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injustas para os sindicatos.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8(b)(7), "cláusula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boicote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secundário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 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recusa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em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comprar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manusear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produtos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grupo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em disputa.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14(b), "cláusula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legislaturas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proibir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obrigatória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as novas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juntar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determinado período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empresa).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contratação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Macarthismo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1950) —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senador republicano Joseph McCarthy, de Wisconsin,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aproveitou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desapontamento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Guerra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acusando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dos sindicatos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anticomunismo.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militantes de 1945 a 1956, capitalistas e investigadores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"rotular"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comunistas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Naquela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época, comunistas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importantes. Em 1949, o CIO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expulsou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cerca de 900 mil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líderes comunistas.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expulsos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refletiam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americana do que os sindicatos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CIO.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mudar a forma como o público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Ataques corporativos (década de 1960):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(contratantes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empresas para usar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Dow Chemical em Midland, MI. O mesmo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Upjohn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Pharmaceutical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Portage, MI.)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conspiraram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 e,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casos, negando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licitações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era "dividir e conquistar".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 como criminosos.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1970):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 aumento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juros e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aumentou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competitivas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empreiteiros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mercado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(década de 1980):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defendida (como piquetes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vigentes e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padrões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OSHA.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Controladores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(PATCO).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instruídos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veteranos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Aérea dos Estados Unidos,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reclamaram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físicas extremas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controle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esgotamento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controladores a se aposentar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cinco anos.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problemas, a PATCO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agosto de 1981. Presidente Reagan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 (10.000) controladores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aéreo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ocupou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cargos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supervisores e substitutos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Ironicamente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PATCO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candidato republicano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presidência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1980.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NAFTA/sindicalismo competitivo (década de 1990):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Comércio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América do Norte ou NAFTA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Estados Unidos, Canadá e México,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bloco comercial trilateral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América do Norte.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vigor em 1º de janeiro de 1994. Ele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substituiu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Comércio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Canadá-Estados Unidos entre os Estados Unidos e o Canadá. Em termos de PIB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de compra combinado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partir de 2007, o bloco comercial é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mundo e o segundo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PIB nominal. PIB: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interno bruto (PIB)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 interna bruta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(RIB)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produzidos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país.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paralela,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independentes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AFL-CIO/falta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Mencione que o presidente Clinton,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NAFTA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grande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recessão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(anos 2000)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ataques de 11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sindicatos: os ataques de 11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setembro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2001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significativo nos Estados Unidos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reagiram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intensificando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defesa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socorristas,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transporte.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importante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ataques.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sindicatos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Marco Zero.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era George W. Bush (2001 a 2009) teve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significativos nos sindicatos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Estados Unidos.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período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aumento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políticas e eventos importantes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particularmente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Cidadãos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Unidos e 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redes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(década de 2010)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Trump: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promulgou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vistas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prejudiciais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NLRB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empresas.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as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sindicalizados,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varejo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levando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Fight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$15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empresas como a Amazon.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Pandemia (década de 2020)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impactos da COVID-19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aumento das demandas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pandemia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trouxe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almoxarifado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supermercados e entregadores.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alto risco, longas horas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presenciamos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aumento nos pedidos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rigorosas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protestos: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protestos generalizados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paralisações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frente,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protocolos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pagamento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periculosidade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médica.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almoxarifado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para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a pandemia.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pandemia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acelerou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remoto, particularmente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tecnologia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administrativo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continuar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hotelaria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restaurantes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varejo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exacerbando as desigualdades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econômicas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existentes.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iniciativas de política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criada para tornar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fácil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sindicatos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intensificar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ex-presidente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dos Estados Unidos, especialmente entre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conservadores.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política de Trump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influenciar a política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particularmente como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2024.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todos os nove fatores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EXTERNOS,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aconteceriam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controle dos sindicatos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negativo nos sindicatos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 grande queda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1947 e o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SUGIRA que precisamos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fatores INTERNOS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contribuíram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enfraquecimento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sindical no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falamos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Conversamos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IUPAT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Infelizmente,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vimos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nacional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35.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OBSERVAÇÃO: este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modelo para 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variação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número de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adesões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adicionar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dados </a:t>
            </a:r>
            <a:r>
              <a:rPr lang="en-CA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antes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"Até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histórico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mundo 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Mas,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quero dedicar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minutos para falar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mundo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o momento crucial que marca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divisor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integral".⁠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significa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digo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pós-afiliação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Vamos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aprofundar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00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1994,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os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1994,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centenas de sindicatos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país, todos descentralizados.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geográficas.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áreas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independentes. Pintores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Instaladores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carpetes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Instaladores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revestimento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pisos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público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conta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própria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contávamos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mundo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 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corporativo dos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coordenados.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/>
          </a:p>
          <a:p>
            <a:pPr marL="457200" lvl="1" indent="0">
              <a:buFont typeface="Arial" panose="020B0604020202020204" pitchFamily="34" charset="0"/>
              <a:buNone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8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recursos, suporte e redes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aumentar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defesa e oportunidades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vantagens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proporciona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educacionais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destaques da </a:t>
            </a:r>
            <a:r>
              <a:rPr lang="es-E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1994: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afiliação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 de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se afiliar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fácil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adaptativa para atender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bases do que o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combinados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regional.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criar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monetários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imposto per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Em troca,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afiliados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voto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distrital. Os recursos de todos os sindicatos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usados para fortalecer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proteger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jurisdição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organizar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os recursos e áreas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consolidados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bandeira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(ACT)?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documentos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adaptáveis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seguras,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REFLITA sobre o que conquistamos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desenvolvemos em campo.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"Este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fundamental por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líderes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mudar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capital organizado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perseguia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enfraquecer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mudar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tivéssemos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recursos para revidar".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6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espírito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persistiu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impacto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chamar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Irmandade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Internacional. 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mulheres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logotipo para marcar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Sindicato".  Os símbolos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Antes,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símbolo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pintores.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drywall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unido significa que estamos lado a lado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gênero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criamos fundos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organizar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1940.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que gastamos tantos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Mas o que sabemos é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poder, o que resulta em contratos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departamentos.  Damos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estrutura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agentes independentes.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tempo integral.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pilares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termos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Aproveitamos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fortalecer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programas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iFTI (Instituto para Formação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 usamos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investir cada vez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para flexibilizar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político para que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legislaturas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estaduais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vantajosas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desenvolver o poder sindical.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31E21-46A3-49F9-A46B-DA1B24052D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gráfico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aquele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número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diminuindo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lenta e continuamente".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citar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fatores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enfrentando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obstáculos, tanto externos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internos.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resistência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internas para enfrentar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políticas internas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tempo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pintores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dialogavam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pintores,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técnicos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unimos.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Reorientamos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Em 1947,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50%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destinada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todo o país e em todos os sindicatos,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3%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destinada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contrariar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continuar a se concentrar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grandes segmentos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geográficas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ignorados.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medida que o mundo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redor, perdemos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terreno.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1980?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Era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Houston, Texas.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 de pintores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mesma época?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no Texas.   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anos, o capital organizado e o estado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desmantelar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sindicatos.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milhares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centenas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dirigir de Washington, D.C., para Miami,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Flórida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apenas ____ empresas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firmados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dirigir de Miami a Phoenix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apenas ____ empresas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contratos firmados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distrital).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ENORMES do país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ENORMES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o residencial,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estávamos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ataques.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orgulhar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está revidando e se organizando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lugares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e 77, onde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sulistas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presentes e onde encontramos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antissindicais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leva à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quebra-cabeça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a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(Pegue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falta de entusiasmo,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contribuir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objetivos do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diálogo entre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concentrar em motivar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proporcionar oportunidades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contribuírem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significativamente, comunicar os objetivos do grupo de forma clara,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conquistas,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ambiente positivo e inclusivo 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atender a diversos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abordar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resultando em falta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Descreva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IUPAT, observando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do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 (ou representante sindical, líder etc.),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responsabilidades como educador/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instrutor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Distrital/sindicato local (se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parte de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"Fale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título/cargo e área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parte "responda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prosseguirmos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quero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conversa.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pedir a todos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duplas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considerando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disposição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sala). E quero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diga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 cinco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*** use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cronômetro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dar a eles 4 a 5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conversarem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***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"Ok, parece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principal".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colega?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membro?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conseguir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Pegue de 5 a 10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grupo.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 bloco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cavalete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registrar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 temas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família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amigos)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CONCENTRE-SE em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procurando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 do sindicato: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salários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aposentadoria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reduzido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dirá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do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altruístas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0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"Até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falamos sobre ataques do capital organizado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declínio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trabalhista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Estados Unidos. E conversamos sobre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fez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enfrentar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dificuldade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nos fortalecer como sindicato. Vamos falar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como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costumam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responder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semelhantes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"formar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Formar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preparada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algo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algo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próximo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"Esta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vida de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a voz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poderosa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representamos.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crucial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crescimento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9C0F-E642-4845-9E6A-8F34E40A50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9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é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 frase: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menos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slogan.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frase que usamos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2024.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 que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enfrentar o momento pelo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cada valor/ou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público que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leitura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valores.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extremamente importantes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estamos realizando. 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motivo, quero dedicar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a eles".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"Vamos nos dividir em grupos e atribuir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a cada grupo.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minutos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porta-voz para o grupo que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final.  Quero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debatam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futuramente 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promover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(10 minutos):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participantes em grupos.  Se a sala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menos de 30 participantes, 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grupos.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 sala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30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Atribua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 a cada valor.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Reúna todos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cada grupo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minutos). 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cofacilitador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cada valor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lugares.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expandir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89C0F-E642-4845-9E6A-8F34E40A50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36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leva à última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falar sobre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Vamos falar sobre esta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garantir que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IUPAT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poder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sindicato, o técnico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sindicato,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 somos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cada membro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habilidades 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tomar a iniciativa e liderar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38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parte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ampla que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internacional.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apenas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prévia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como é o resto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realizar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 dentro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para garantir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cumprimos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é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base.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é apenas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Voltaremos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repetidas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conversar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abordar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valores.  Vamos visitar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porta em porta.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onde eles realmente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ensinar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parte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mostramos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anteriormente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enfrentamos.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fortalecemos como sindicato. 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negociamos contratos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Como podemos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aprovar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legislativo estadual? 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quem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tiver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interesse.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sobre todos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1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1ª FASE: </a:t>
            </a:r>
            <a:r>
              <a:rPr lang="es-ES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 DA BASE </a:t>
            </a:r>
            <a:r>
              <a:rPr lang="en-US" sz="1200"/>
              <a:t>– 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Trata-se de reafirmar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e instruí-los sobre os valores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Diretores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eleitos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Delegados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Aprendizes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Ativistas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Representantes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cada membro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sucesso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sindicato? Cada membro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defendendo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2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 é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nos referimos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falamos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motiva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CONVERSE sobre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componentes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bidirecional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para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expôr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algo, mas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local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próxima semana,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vivemos no tempo em que os líderes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limitavam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obrigação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sindicato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significa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inclusiva?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o poder é multiplicado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cada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 pode ocupar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aprendiz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executivo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sindicato.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resume a 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precisamos de algo.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que, como sindicato, estamos tomando a iniciativa de nos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repetidas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mostrar que nos importamos,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23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valores, vivenciando-os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-os.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comprometer-se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apenas estar presente, é acreditar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causa, dedicar-se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 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IDENTIFIQUE os fatores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propósito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ter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local?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intensa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tomar medidas: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impulsionam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agenda do sindicato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trazem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positivas.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cada participante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escreverá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a 3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próximo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motivar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desenvolver poder dentro do sindicato.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pequenos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grupos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participar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Comparecer e participar.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visitas domiciliares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/sindicalizados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sindicalizados. 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comícios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escolar e/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câmara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municipal.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mentoria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um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95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 ter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as habilidades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REFORCE que capacitamos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ferramentas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diferentes formas de instruir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importantes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líder sindical: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diálogos desafiadores.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seguir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brevemente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habilidades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645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AFIRME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promover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eficaz, particularmente em ambientes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onde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conversas desafiadoras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sensíveis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concentrar-se totalmente,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responder e lembrar do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exige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e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implícitas do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desenvolver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resolver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que, nos próximos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revisará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analisará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oferecem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ouvidos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formas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praticar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usando estas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contando algo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"Fale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"Continue." "O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aprenderá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prestar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resistir à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interromper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corrigir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ele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é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trata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Porque todas as habilidades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caso,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vale a pena.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adicionais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Sinek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LinkedIn: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esperar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vez de falar.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 do vídeo — Como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(mesmo durante conversas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desconfortáveis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o poder sindical? É 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liderada pelos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curso.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DECLARE que este curso é sobre o Desenvolvimento do Poder Sindical.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poder como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provêm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curso nos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entender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sindical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informados, participativos e organizados,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apenas representados.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3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elementos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Foco: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 de falar.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falando.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celulares, notebooks etc. guardados.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olhos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durante toda a conversa.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Adote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observadora: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por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ambiente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redor.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palavras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membro em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assunto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Observe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forma como o membro gesticula etc.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papéis,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canetas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tanto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verbal. 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Desacelere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cérebros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pensamentos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rápido do que o que é dito. É natural ignorar a conversa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suposições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preencher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lacunas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formular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Resista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impulso e concentre-se no que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parta 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princípio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o que é importante para o membro que está conversando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interrompa: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tempo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o membro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falar. Permita que 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comunique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completamente antes de responder.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 para seguir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campanha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induza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conduzam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conversa como "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que…"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Preste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 e usando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breves ("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"continue").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esclarecer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cuidado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constrangimento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Concentre-se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material ilustrativo,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estatísticas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desabafar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Permita que eles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objetivo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preconceitos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interpretação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ignore as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ou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membro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decepcionado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ou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diga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seria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resolver a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Encontre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concordar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Reconheça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pontos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áreas em que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Os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respeitar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deles.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sinta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vender algo 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representante do sindicato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vendedor.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realmente procuramos aprender sobre o ponto de vista do membro e desenvolver algo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coletivamente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torno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lembre-se da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organizar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colocar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mesmas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lugar. Trata-se de reunir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pontos de vista em torno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Resuma: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parafraseie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para confirmar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tirar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precipitadas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o membro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mesma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corporal. Repita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errado,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27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CONVERSE sobre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 deparamos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bastante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procuremos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período limitado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rápida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absolutamente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necessária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eficaz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fatos.  Lembre-se de que os fatos,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boatos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verificados.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sofrer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fizerem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reivindicações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específicos do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conteúdo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especialmente as curtas e poderosas,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ótima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 principal, em vez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detalhes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tentando fornecer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descascar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cebola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remover cada camada,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aproxima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núcleo.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cerne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esse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surgiu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afetou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ideal?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opções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podemos seguir em frente?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 sentido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dito.  Resista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tentação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adequadamente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diversos pontos de vista.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vezes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nada,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simplesmente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postura defensiva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de vista.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conseguir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 e à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linguagem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corporal 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compreensão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sinceros,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imediatamente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final das contas,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permita que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pré-julgamento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atrapalhe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problemas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Procure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objetiva, em vez de presumir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adivinhar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permanecer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todos os momentos.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boa forma de testar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consequências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prazo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difícil de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tentar ser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profissional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mesmo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todos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procurar encontrar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perdeu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exigir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cautelosa sobre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constituiria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resultado para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Admita que pode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considere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norma.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Lembre-se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funcione para todos. Cada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diferente. 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ponto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lembre-se de que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improvável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única que funcione em todas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Adapte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abordagem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adaptar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problema.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difíceis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essencial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Onde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precisa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direcionar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competência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73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 do sindicato,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prestando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dar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expressar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tomada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totalmente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por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difícil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parece que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tomadas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todos".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frustrou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ouvirem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valorizada.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 SINDICATO".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4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está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exatamente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contratante? Que medidas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Quero ter certeza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claramente para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forma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"Parece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acontecido.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 se mostrado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cedo. Vamos resolver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responsabilizar 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acompanhar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resolvido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"Quero ter certeza de que estamos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atendendo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Vamos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ajudarei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garantir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do slogan "UMA FAMÍLIA".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Possível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2a: Membro do sindicato: "O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meu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dinheiro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2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abordarão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Cenário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3?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 as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escuta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preste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exclusivamente no membro, eliminando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quaisquer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acene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visual.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Esclareça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me explicar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faz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sentir que o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importa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empatia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 frustrante sentir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levadas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preocupações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trabalharemos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garantir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venha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receber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DESTAQUE o valor do slogan "UMA LUTA".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45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como é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poder? O poder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números: especialmente durante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greves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votos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ratificação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por que o poder é importante para o sindicato?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unido faz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contratos,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local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-estar dos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 o histórico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vitórias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sindicais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desempenhou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papel fundamental. Como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garante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negociação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justo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estabilidade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o poder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Sindicato: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está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envolvidos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comprometidos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ativamente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poder do sindicato.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objetivo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ajudar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reconhecer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individual,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importância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coletiva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objetivos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ATIVIDADE EM GRUPO: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poder (10 minutos): os 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será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formar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eles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comprometerão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promover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esforços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ativismo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específica que eles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duplas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fornecer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feedback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o poder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construir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a base e da base para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080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compartilhem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aprenderam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curso.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maneira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contribuir para fortalecer o sindicato e promover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solidariedade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sindicato.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REFLITA sobre como cada membro pode incorporar os valores de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em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ações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diárias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REFORCE que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poder interno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entendimento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que somos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juntos.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valor "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Família,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serve para lembrar de que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enraizada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confiança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respeito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propósito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compartilhado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fundamental para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mudanças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duradouras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vida de todos 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contribuição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cada membro é importante: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trabalhamos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conjunto, podemos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alcançar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feitos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144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recursos e aplicativos/páginas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que eles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informados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companheiras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 os participantes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escanearem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baixarem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 recursos.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350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dúvidas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comentários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lista dos próximos eventos,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reuniões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oportunidades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AGRADEÇA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pelo tempo deles e pelo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comprometimento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fortalecimento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 Incentive-os a permanecer motivados,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interagir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colegas e continuar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lutando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futuro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todos 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APRESENTE os resultados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aprendizagem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/>
            </a:b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8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tópicos no curso.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mercado? No contexto sindical,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 a parcela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específico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sindicato.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"Vamos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analisando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como sindicato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longo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definir 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mercado? (Pegue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basicamente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ofício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houver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vidraceiros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estado, e 40 deles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estiverem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 é de 40%.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alguém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sabe por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importante?  (Pegue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poderoso é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02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"Eu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tenho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nos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década de 1940?".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A, 12%.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era B, 40%?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C, 73%?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é D, 87%?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FAÇA: Clique para revelar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próximo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3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DIGA: "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mesmo, no final da década de 1940, 87% 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nos Estados Unidos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sindicato.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spoiler: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que é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"Por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importante? Como dito anteriormente,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mercado,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negociar contratos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melhores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Quero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número em mente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vemos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algumas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impactaram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sindicato".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PERGUNTE: o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significou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poder 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64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OBSERVAÇÕES DO FACILITADOR: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porcentagem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trabalhadores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civil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pertencia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sindicatos nos Estados Unidos em 2024?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PEÇA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participantes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a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resposta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A. PEÇA que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levantem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mãos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E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acharem</a:t>
            </a:r>
            <a:r>
              <a:rPr lang="es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é B, C e D. </a:t>
            </a:r>
            <a:endParaRPr lang="en-CA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5FDC6-0B8E-4F1F-8A9F-55ED113A98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5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C3FE-02E5-78E3-501C-1C4426503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94709-540F-726D-A06F-3E550C89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8374F918-8613-4DA3-BDA6-203A2E5249C6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2D6C1B0-5EC5-C626-73D0-2D169798B5FD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 - Liderança</a:t>
            </a:r>
          </a:p>
        </p:txBody>
      </p:sp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4E0A4463-75F9-EEED-559A-8F0D092979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6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E322C0DB-AF5E-C449-A888-A2D6BE6E0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3" name="Google Shape;63;p1">
            <a:extLst>
              <a:ext uri="{FF2B5EF4-FFF2-40B4-BE49-F238E27FC236}">
                <a16:creationId xmlns:a16="http://schemas.microsoft.com/office/drawing/2014/main" id="{1C5156C1-501B-DCA3-08C7-F019AA3619B6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DFC5615B-B60E-E932-5BB2-1370475765EF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 - Liderança</a:t>
            </a:r>
          </a:p>
        </p:txBody>
      </p:sp>
    </p:spTree>
    <p:extLst>
      <p:ext uri="{BB962C8B-B14F-4D97-AF65-F5344CB8AC3E}">
        <p14:creationId xmlns:p14="http://schemas.microsoft.com/office/powerpoint/2010/main" val="33136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BABFA23D-EF08-498D-B396-87960FB4784F}"/>
              </a:ext>
            </a:extLst>
          </p:cNvPr>
          <p:cNvSpPr/>
          <p:nvPr userDrawn="1"/>
        </p:nvSpPr>
        <p:spPr>
          <a:xfrm>
            <a:off x="-241300" y="203200"/>
            <a:ext cx="6235700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887AEA-21B2-49AB-8ECD-4932A682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8" name="Picture 7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390186EC-6F18-0955-5384-B8A9C31198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2" name="Google Shape;63;p1">
            <a:extLst>
              <a:ext uri="{FF2B5EF4-FFF2-40B4-BE49-F238E27FC236}">
                <a16:creationId xmlns:a16="http://schemas.microsoft.com/office/drawing/2014/main" id="{C3FA3765-36BC-BAAD-5180-91C9366813F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91BF736-2FA3-6576-DE51-98F2E4E187E9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 - Liderança</a:t>
            </a:r>
          </a:p>
        </p:txBody>
      </p:sp>
    </p:spTree>
    <p:extLst>
      <p:ext uri="{BB962C8B-B14F-4D97-AF65-F5344CB8AC3E}">
        <p14:creationId xmlns:p14="http://schemas.microsoft.com/office/powerpoint/2010/main" val="150435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DCAE9823-823F-4720-B650-AF179F11CF5D}"/>
              </a:ext>
            </a:extLst>
          </p:cNvPr>
          <p:cNvSpPr/>
          <p:nvPr userDrawn="1"/>
        </p:nvSpPr>
        <p:spPr>
          <a:xfrm>
            <a:off x="-241301" y="203200"/>
            <a:ext cx="11460843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81A4B-6FC5-4B9B-98CE-5A055879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4" name="Picture 3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A9D82DB8-7784-4864-1C0E-D90B6ED48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7" name="Google Shape;63;p1">
            <a:extLst>
              <a:ext uri="{FF2B5EF4-FFF2-40B4-BE49-F238E27FC236}">
                <a16:creationId xmlns:a16="http://schemas.microsoft.com/office/drawing/2014/main" id="{F528B5EB-EBB0-184C-0564-BF67FA2F9B8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4E7EA85-0A39-CA8E-4510-60C1F21E8A79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 - Liderança</a:t>
            </a:r>
          </a:p>
        </p:txBody>
      </p:sp>
    </p:spTree>
    <p:extLst>
      <p:ext uri="{BB962C8B-B14F-4D97-AF65-F5344CB8AC3E}">
        <p14:creationId xmlns:p14="http://schemas.microsoft.com/office/powerpoint/2010/main" val="229751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816EED4A-ACE1-434C-8CCF-3D84EF467CDB}"/>
              </a:ext>
            </a:extLst>
          </p:cNvPr>
          <p:cNvGrpSpPr/>
          <p:nvPr/>
        </p:nvGrpSpPr>
        <p:grpSpPr>
          <a:xfrm>
            <a:off x="0" y="6354064"/>
            <a:ext cx="12192000" cy="558800"/>
            <a:chOff x="0" y="6299200"/>
            <a:chExt cx="12192000" cy="558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F88BA2-541B-40AC-BC59-11F0583A00A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3570BA-1E1C-4867-A846-B982124B132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936E3-69D7-9EA4-6E7E-004EF268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5152" y="6479857"/>
            <a:ext cx="7775448" cy="365125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COR 1011 TEAM Training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33C00-8CE3-2245-6132-F545A1DC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8333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A3FBB878-1B24-4F37-B406-070A62E7DF3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71630-6BA0-4C01-B84B-B763CF954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-142082"/>
            <a:ext cx="10515600" cy="1325563"/>
          </a:xfrm>
        </p:spPr>
        <p:txBody>
          <a:bodyPr>
            <a:normAutofit/>
          </a:bodyPr>
          <a:lstStyle>
            <a:lvl1pPr>
              <a:defRPr sz="22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Knowledge Check</a:t>
            </a:r>
            <a:endParaRPr lang="en-CA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4483724-E2D5-4C3E-B42E-C4AC7591BC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indent="-457200">
              <a:spcAft>
                <a:spcPts val="500"/>
              </a:spcAft>
              <a:buClr>
                <a:srgbClr val="E8B909"/>
              </a:buClr>
              <a:buFont typeface="+mj-lt"/>
              <a:buAutoNum type="alphaUcPeriod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en-US"/>
              <a:t>Question #1 - Click to edit Master text styles</a:t>
            </a:r>
          </a:p>
          <a:p>
            <a:pPr lvl="0"/>
            <a:endParaRPr lang="en-US"/>
          </a:p>
          <a:p>
            <a:pPr lvl="1"/>
            <a:r>
              <a:rPr lang="en-US"/>
              <a:t>Answer #1</a:t>
            </a:r>
          </a:p>
          <a:p>
            <a:pPr lvl="1"/>
            <a:r>
              <a:rPr lang="en-US"/>
              <a:t>Answer #2</a:t>
            </a:r>
          </a:p>
          <a:p>
            <a:pPr lvl="1"/>
            <a:r>
              <a:rPr lang="en-US"/>
              <a:t>Answer #3</a:t>
            </a:r>
          </a:p>
          <a:p>
            <a:pPr lvl="1"/>
            <a:r>
              <a:rPr lang="en-US"/>
              <a:t>Answer #4</a:t>
            </a:r>
          </a:p>
          <a:p>
            <a:pPr lvl="1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6EED4A-ACE1-434C-8CCF-3D84EF467CDB}"/>
              </a:ext>
            </a:extLst>
          </p:cNvPr>
          <p:cNvGrpSpPr/>
          <p:nvPr userDrawn="1"/>
        </p:nvGrpSpPr>
        <p:grpSpPr>
          <a:xfrm>
            <a:off x="0" y="6354064"/>
            <a:ext cx="12192000" cy="558800"/>
            <a:chOff x="0" y="6299200"/>
            <a:chExt cx="12192000" cy="558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F88BA2-541B-40AC-BC59-11F0583A00AB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3570BA-1E1C-4867-A846-B982124B1327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1C564D5-9040-454F-BEE6-9CB2410E0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959" y="172194"/>
            <a:ext cx="909290" cy="910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F66FFA-A946-4C95-9559-11B9E8E93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44" y="5068081"/>
            <a:ext cx="1574617" cy="10595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1D53C-9087-42BC-AFE8-13327F86ACC0}"/>
              </a:ext>
            </a:extLst>
          </p:cNvPr>
          <p:cNvSpPr txBox="1"/>
          <p:nvPr userDrawn="1"/>
        </p:nvSpPr>
        <p:spPr>
          <a:xfrm>
            <a:off x="11107959" y="1009756"/>
            <a:ext cx="137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>
                <a:solidFill>
                  <a:srgbClr val="E7B909"/>
                </a:solidFill>
              </a:rPr>
              <a:t>i</a:t>
            </a:r>
            <a:r>
              <a:rPr lang="en-CA" sz="1400" b="1" dirty="0"/>
              <a:t>FTI.edu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CE1395EB-F2BE-4ECA-81BD-2854CBEA4244}"/>
              </a:ext>
            </a:extLst>
          </p:cNvPr>
          <p:cNvSpPr/>
          <p:nvPr userDrawn="1"/>
        </p:nvSpPr>
        <p:spPr>
          <a:xfrm>
            <a:off x="-241300" y="203200"/>
            <a:ext cx="4361355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82FA3BFF-A6B2-DCD9-241D-BBBA01E171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pic>
        <p:nvPicPr>
          <p:cNvPr id="4" name="Google Shape;63;p1">
            <a:extLst>
              <a:ext uri="{FF2B5EF4-FFF2-40B4-BE49-F238E27FC236}">
                <a16:creationId xmlns:a16="http://schemas.microsoft.com/office/drawing/2014/main" id="{B1E44A7A-2AD0-D9A5-C478-FE7472A5FF8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743" y="6266965"/>
            <a:ext cx="322335" cy="5459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B40451F2-1250-2440-6AF4-02462D744681}"/>
              </a:ext>
            </a:extLst>
          </p:cNvPr>
          <p:cNvSpPr txBox="1">
            <a:spLocks/>
          </p:cNvSpPr>
          <p:nvPr userDrawn="1"/>
        </p:nvSpPr>
        <p:spPr>
          <a:xfrm>
            <a:off x="588032" y="6502400"/>
            <a:ext cx="4738711" cy="29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 - Liderança</a:t>
            </a:r>
          </a:p>
        </p:txBody>
      </p:sp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8B551A72-1223-6842-9F75-0BA17B43781F}"/>
              </a:ext>
            </a:extLst>
          </p:cNvPr>
          <p:cNvSpPr txBox="1">
            <a:spLocks/>
          </p:cNvSpPr>
          <p:nvPr userDrawn="1"/>
        </p:nvSpPr>
        <p:spPr>
          <a:xfrm>
            <a:off x="4724401" y="6466858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Um Sindicato. </a:t>
            </a:r>
            <a:r>
              <a:rPr lang="en-US" dirty="0">
                <a:solidFill>
                  <a:srgbClr val="E7B909"/>
                </a:solidFill>
              </a:rPr>
              <a:t>Uma Família</a:t>
            </a:r>
            <a:r>
              <a:rPr lang="en-US" dirty="0">
                <a:solidFill>
                  <a:srgbClr val="FFD03B"/>
                </a:solidFill>
              </a:rPr>
              <a:t>.</a:t>
            </a:r>
            <a:r>
              <a:rPr lang="en-US" dirty="0"/>
              <a:t> Uma Luta!</a:t>
            </a:r>
          </a:p>
        </p:txBody>
      </p:sp>
    </p:spTree>
    <p:extLst>
      <p:ext uri="{BB962C8B-B14F-4D97-AF65-F5344CB8AC3E}">
        <p14:creationId xmlns:p14="http://schemas.microsoft.com/office/powerpoint/2010/main" val="1194254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F0E43-1D19-1319-D7EC-07D28268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D4667-390A-468A-CDF9-0A9CBDC69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03DC-2BEF-000C-0D27-6EDCF2B02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7692C-57FC-B152-239A-A1C4D4A73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Code and Course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96203-FA8F-6E46-FE55-5CF3423B1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BB878-1B24-4F37-B406-070A62E7DF3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33F1E2-F6B3-4A69-8FE3-93352D3BB30A}"/>
              </a:ext>
            </a:extLst>
          </p:cNvPr>
          <p:cNvGrpSpPr/>
          <p:nvPr userDrawn="1"/>
        </p:nvGrpSpPr>
        <p:grpSpPr>
          <a:xfrm>
            <a:off x="0" y="6356350"/>
            <a:ext cx="12192000" cy="558800"/>
            <a:chOff x="0" y="6299200"/>
            <a:chExt cx="12192000" cy="5588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ED1C3A-5616-43CF-931F-DEB3262B69FC}"/>
                </a:ext>
              </a:extLst>
            </p:cNvPr>
            <p:cNvSpPr/>
            <p:nvPr userDrawn="1"/>
          </p:nvSpPr>
          <p:spPr>
            <a:xfrm>
              <a:off x="0" y="6375400"/>
              <a:ext cx="12192000" cy="48260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0D632D-F461-4C23-B364-95478A810C75}"/>
                </a:ext>
              </a:extLst>
            </p:cNvPr>
            <p:cNvSpPr/>
            <p:nvPr/>
          </p:nvSpPr>
          <p:spPr>
            <a:xfrm>
              <a:off x="0" y="6299200"/>
              <a:ext cx="12192000" cy="91440"/>
            </a:xfrm>
            <a:prstGeom prst="rect">
              <a:avLst/>
            </a:prstGeom>
            <a:solidFill>
              <a:srgbClr val="E8B9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4D3256ED-B8A1-4574-9824-927A9B352AFA}"/>
              </a:ext>
            </a:extLst>
          </p:cNvPr>
          <p:cNvSpPr txBox="1">
            <a:spLocks/>
          </p:cNvSpPr>
          <p:nvPr userDrawn="1"/>
        </p:nvSpPr>
        <p:spPr>
          <a:xfrm>
            <a:off x="4724401" y="6466858"/>
            <a:ext cx="5257799" cy="3636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Um Sindicato. </a:t>
            </a:r>
            <a:r>
              <a:rPr lang="en-US" dirty="0">
                <a:solidFill>
                  <a:srgbClr val="E7B909"/>
                </a:solidFill>
              </a:rPr>
              <a:t>Uma Família</a:t>
            </a:r>
            <a:r>
              <a:rPr lang="en-US" dirty="0">
                <a:solidFill>
                  <a:srgbClr val="FFD03B"/>
                </a:solidFill>
              </a:rPr>
              <a:t>.</a:t>
            </a:r>
            <a:r>
              <a:rPr lang="en-US" dirty="0"/>
              <a:t> Uma Luta!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A5D2CFE-2FD0-4653-8ED5-411E2828B182}"/>
              </a:ext>
            </a:extLst>
          </p:cNvPr>
          <p:cNvSpPr txBox="1">
            <a:spLocks/>
          </p:cNvSpPr>
          <p:nvPr userDrawn="1"/>
        </p:nvSpPr>
        <p:spPr>
          <a:xfrm>
            <a:off x="8610600" y="64783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3FBB878-1B24-4F37-B406-070A62E7DF3D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54.png"/><Relationship Id="rId11" Type="http://schemas.openxmlformats.org/officeDocument/2006/relationships/image" Target="../media/image2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38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hyperlink" Target="http://www.iupat.org/" TargetMode="External"/><Relationship Id="rId5" Type="http://schemas.openxmlformats.org/officeDocument/2006/relationships/hyperlink" Target="mailto:Support@iupat.or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1D662D-3A37-48CC-A846-E4EB91536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2385"/>
          <a:stretch/>
        </p:blipFill>
        <p:spPr>
          <a:xfrm>
            <a:off x="-49306" y="-848425"/>
            <a:ext cx="12290612" cy="77374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5159222"/>
            <a:ext cx="12192000" cy="1815362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5031610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0A50A5-4B1F-4146-AA63-7AC4B0614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13" y="3672273"/>
            <a:ext cx="1443085" cy="14430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716500" y="5354151"/>
            <a:ext cx="94449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– Liderança</a:t>
            </a:r>
          </a:p>
          <a:p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    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US" sz="2400" b="1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  <a:p>
            <a:r>
              <a:rPr lang="en-CA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Instrução e Participação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0A41F-CD2E-4986-AB61-DAB24B41A0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644" y="3509866"/>
            <a:ext cx="891887" cy="14430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E74FAA1-22A3-4CCC-8F65-B72D23B68937}"/>
              </a:ext>
            </a:extLst>
          </p:cNvPr>
          <p:cNvSpPr/>
          <p:nvPr/>
        </p:nvSpPr>
        <p:spPr>
          <a:xfrm flipH="1">
            <a:off x="3923718" y="594111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79FCD3-623C-496D-8C1B-3F10919CBAF7}"/>
              </a:ext>
            </a:extLst>
          </p:cNvPr>
          <p:cNvSpPr/>
          <p:nvPr/>
        </p:nvSpPr>
        <p:spPr>
          <a:xfrm flipH="1">
            <a:off x="6164422" y="594111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F0F48C-6911-4EBB-9E03-FF47F7C32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9" y="5227874"/>
            <a:ext cx="1391855" cy="13918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D4D068-476F-4B04-AFCD-5FAAEE841041}"/>
              </a:ext>
            </a:extLst>
          </p:cNvPr>
          <p:cNvSpPr txBox="1"/>
          <p:nvPr/>
        </p:nvSpPr>
        <p:spPr>
          <a:xfrm>
            <a:off x="10711876" y="3125015"/>
            <a:ext cx="1296348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DC 35</a:t>
            </a:r>
            <a:endParaRPr lang="en-US" sz="2400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7C5D4AF2-6708-418E-AE2A-362F18D6AE3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7201" y="5604338"/>
            <a:ext cx="1468569" cy="1133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80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0" y="3376675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436459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F3D53-799F-4DDE-A2C4-9197E462F3E3}"/>
              </a:ext>
            </a:extLst>
          </p:cNvPr>
          <p:cNvSpPr txBox="1"/>
          <p:nvPr/>
        </p:nvSpPr>
        <p:spPr>
          <a:xfrm rot="20669704">
            <a:off x="747812" y="1471164"/>
            <a:ext cx="233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D4B1A-091F-4E15-8028-778990BECB69}"/>
              </a:ext>
            </a:extLst>
          </p:cNvPr>
          <p:cNvSpPr txBox="1"/>
          <p:nvPr/>
        </p:nvSpPr>
        <p:spPr>
          <a:xfrm>
            <a:off x="3857465" y="2789111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err="1">
                <a:solidFill>
                  <a:srgbClr val="FFC000"/>
                </a:solidFill>
                <a:latin typeface="Questa Slab" panose="02000000000000000000" pitchFamily="50" charset="0"/>
              </a:rPr>
              <a:t>Resposta</a:t>
            </a:r>
            <a:endParaRPr lang="en-CA" sz="2800" b="1">
              <a:solidFill>
                <a:srgbClr val="FFC000"/>
              </a:solidFill>
              <a:latin typeface="Questa Slab" panose="02000000000000000000" pitchFamily="50" charset="0"/>
            </a:endParaRPr>
          </a:p>
        </p:txBody>
      </p:sp>
      <p:pic>
        <p:nvPicPr>
          <p:cNvPr id="16" name="Picture 2" descr="Painters | DC16 UNION">
            <a:extLst>
              <a:ext uri="{FF2B5EF4-FFF2-40B4-BE49-F238E27FC236}">
                <a16:creationId xmlns:a16="http://schemas.microsoft.com/office/drawing/2014/main" id="{086A9312-207A-4E2E-A91D-B10BF9F1B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2" t="-3995" b="3995"/>
          <a:stretch/>
        </p:blipFill>
        <p:spPr bwMode="auto">
          <a:xfrm>
            <a:off x="6130130" y="2597504"/>
            <a:ext cx="5107967" cy="35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21609A02-467B-7641-5A14-0210DBDC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646C9-A4E7-F336-D68A-A6A5260C229E}"/>
              </a:ext>
            </a:extLst>
          </p:cNvPr>
          <p:cNvSpPr txBox="1"/>
          <p:nvPr/>
        </p:nvSpPr>
        <p:spPr>
          <a:xfrm>
            <a:off x="1836762" y="1914380"/>
            <a:ext cx="858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em 2024?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61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38046-7672-44CF-80F3-56662DD7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Variação</a:t>
            </a:r>
            <a:r>
              <a:rPr lang="es-ES" dirty="0"/>
              <a:t> no Total de </a:t>
            </a:r>
            <a:r>
              <a:rPr lang="es-ES" dirty="0" err="1"/>
              <a:t>Adesões</a:t>
            </a:r>
            <a:endParaRPr lang="en-CA" dirty="0"/>
          </a:p>
        </p:txBody>
      </p:sp>
      <p:pic>
        <p:nvPicPr>
          <p:cNvPr id="3" name="Picture 2" descr="A graph showing a line&#10;&#10;AI-generated content may be incorrect.">
            <a:extLst>
              <a:ext uri="{FF2B5EF4-FFF2-40B4-BE49-F238E27FC236}">
                <a16:creationId xmlns:a16="http://schemas.microsoft.com/office/drawing/2014/main" id="{1F97BFB6-D17D-409C-945A-D2097309B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3" b="1673"/>
          <a:stretch/>
        </p:blipFill>
        <p:spPr>
          <a:xfrm>
            <a:off x="1295400" y="957469"/>
            <a:ext cx="9067800" cy="50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52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E38046-7672-44CF-80F3-56662DD7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Porcentagem</a:t>
            </a:r>
            <a:r>
              <a:rPr lang="es-ES" dirty="0">
                <a:solidFill>
                  <a:schemeClr val="bg1"/>
                </a:solidFill>
              </a:rPr>
              <a:t> de </a:t>
            </a:r>
            <a:r>
              <a:rPr lang="es-ES" dirty="0" err="1">
                <a:solidFill>
                  <a:schemeClr val="bg1"/>
                </a:solidFill>
              </a:rPr>
              <a:t>Trabalhadores</a:t>
            </a:r>
            <a:r>
              <a:rPr lang="es-ES" dirty="0">
                <a:solidFill>
                  <a:schemeClr val="bg1"/>
                </a:solidFill>
              </a:rPr>
              <a:t> da </a:t>
            </a:r>
            <a:r>
              <a:rPr lang="es-ES" dirty="0" err="1">
                <a:solidFill>
                  <a:schemeClr val="bg1"/>
                </a:solidFill>
              </a:rPr>
              <a:t>Construção</a:t>
            </a:r>
            <a:r>
              <a:rPr lang="es-ES" dirty="0">
                <a:solidFill>
                  <a:schemeClr val="bg1"/>
                </a:solidFill>
              </a:rPr>
              <a:t> Civil </a:t>
            </a:r>
            <a:r>
              <a:rPr lang="es-ES" dirty="0" err="1"/>
              <a:t>Pertencentes</a:t>
            </a:r>
            <a:r>
              <a:rPr lang="es-ES" dirty="0"/>
              <a:t> a Sindicatos nos Estados Unidos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C90BEA-47F1-4B35-8F07-F9178178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92" y="1424021"/>
            <a:ext cx="8865816" cy="4604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8674F3-F858-4C45-859C-FC3EEB2E61D1}"/>
              </a:ext>
            </a:extLst>
          </p:cNvPr>
          <p:cNvSpPr txBox="1"/>
          <p:nvPr/>
        </p:nvSpPr>
        <p:spPr>
          <a:xfrm>
            <a:off x="2231381" y="1635181"/>
            <a:ext cx="1639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Taft-Hartley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61B23-7F35-4385-AB6E-A8BE41A464BF}"/>
              </a:ext>
            </a:extLst>
          </p:cNvPr>
          <p:cNvSpPr txBox="1"/>
          <p:nvPr/>
        </p:nvSpPr>
        <p:spPr>
          <a:xfrm>
            <a:off x="3696207" y="2130952"/>
            <a:ext cx="3208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organizado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9E8353-6CFF-4647-A903-1B48746C91D6}"/>
              </a:ext>
            </a:extLst>
          </p:cNvPr>
          <p:cNvSpPr txBox="1"/>
          <p:nvPr/>
        </p:nvSpPr>
        <p:spPr>
          <a:xfrm>
            <a:off x="5472765" y="3137250"/>
            <a:ext cx="2756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Controladores de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Tráfego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Aéreo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Profissionais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(PATCO). </a:t>
            </a:r>
            <a:endParaRPr lang="en-US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BE718-7989-4294-87B7-FA26B41B7432}"/>
              </a:ext>
            </a:extLst>
          </p:cNvPr>
          <p:cNvSpPr txBox="1"/>
          <p:nvPr/>
        </p:nvSpPr>
        <p:spPr>
          <a:xfrm>
            <a:off x="6424434" y="4057962"/>
            <a:ext cx="1235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NAFTA</a:t>
            </a:r>
            <a:endParaRPr lang="en-US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CEECF7-3AC6-4E48-9846-4E6D1646CE56}"/>
              </a:ext>
            </a:extLst>
          </p:cNvPr>
          <p:cNvSpPr txBox="1"/>
          <p:nvPr/>
        </p:nvSpPr>
        <p:spPr>
          <a:xfrm>
            <a:off x="7111301" y="4374021"/>
            <a:ext cx="4383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Recessão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ABA72-4E17-4576-BDAA-BC68D04E0B77}"/>
              </a:ext>
            </a:extLst>
          </p:cNvPr>
          <p:cNvSpPr txBox="1"/>
          <p:nvPr/>
        </p:nvSpPr>
        <p:spPr>
          <a:xfrm>
            <a:off x="8873277" y="4527909"/>
            <a:ext cx="214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Pandemia e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aprovação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400" b="1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crescente</a:t>
            </a:r>
            <a:r>
              <a:rPr lang="es-ES" sz="1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sindicato</a:t>
            </a:r>
            <a:endParaRPr lang="en-CA" sz="14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217;p12">
            <a:extLst>
              <a:ext uri="{FF2B5EF4-FFF2-40B4-BE49-F238E27FC236}">
                <a16:creationId xmlns:a16="http://schemas.microsoft.com/office/drawing/2014/main" id="{7B474513-BC64-485B-B54C-B56A2F93AB12}"/>
              </a:ext>
            </a:extLst>
          </p:cNvPr>
          <p:cNvSpPr txBox="1"/>
          <p:nvPr/>
        </p:nvSpPr>
        <p:spPr>
          <a:xfrm>
            <a:off x="2120292" y="1193209"/>
            <a:ext cx="11414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sym typeface="Times New Roman"/>
              </a:rPr>
              <a:t>87%</a:t>
            </a:r>
            <a:endParaRPr sz="1400">
              <a:solidFill>
                <a:srgbClr val="00B05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Google Shape;218;p12">
            <a:extLst>
              <a:ext uri="{FF2B5EF4-FFF2-40B4-BE49-F238E27FC236}">
                <a16:creationId xmlns:a16="http://schemas.microsoft.com/office/drawing/2014/main" id="{EA81BA1A-FD8C-4FBB-808C-5919252B8B24}"/>
              </a:ext>
            </a:extLst>
          </p:cNvPr>
          <p:cNvSpPr txBox="1"/>
          <p:nvPr/>
        </p:nvSpPr>
        <p:spPr>
          <a:xfrm>
            <a:off x="9210695" y="5078019"/>
            <a:ext cx="11889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  <a:sym typeface="Times New Roman"/>
              </a:rPr>
              <a:t>10%</a:t>
            </a:r>
            <a:endParaRPr sz="140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58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Variação</a:t>
            </a:r>
            <a:r>
              <a:rPr lang="es-ES" dirty="0">
                <a:solidFill>
                  <a:schemeClr val="bg1"/>
                </a:solidFill>
              </a:rPr>
              <a:t> no Número de </a:t>
            </a:r>
            <a:r>
              <a:rPr lang="es-ES" dirty="0" err="1">
                <a:solidFill>
                  <a:schemeClr val="bg1"/>
                </a:solidFill>
              </a:rPr>
              <a:t>Membros</a:t>
            </a:r>
            <a:r>
              <a:rPr lang="es-ES" dirty="0">
                <a:solidFill>
                  <a:schemeClr val="bg1"/>
                </a:solidFill>
              </a:rPr>
              <a:t> do </a:t>
            </a:r>
            <a:r>
              <a:rPr lang="es-ES" dirty="0" err="1"/>
              <a:t>Conselho</a:t>
            </a:r>
            <a:r>
              <a:rPr lang="es-ES" dirty="0"/>
              <a:t> </a:t>
            </a:r>
            <a:r>
              <a:rPr lang="es-ES"/>
              <a:t>Distrital 35</a:t>
            </a:r>
            <a:endParaRPr lang="en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095472-22B5-531F-6C22-EFFB3DFA1AEE}"/>
              </a:ext>
            </a:extLst>
          </p:cNvPr>
          <p:cNvGrpSpPr/>
          <p:nvPr/>
        </p:nvGrpSpPr>
        <p:grpSpPr>
          <a:xfrm>
            <a:off x="2030331" y="1300966"/>
            <a:ext cx="7638770" cy="4764231"/>
            <a:chOff x="2290511" y="1428451"/>
            <a:chExt cx="7638770" cy="4764231"/>
          </a:xfrm>
        </p:grpSpPr>
        <p:pic>
          <p:nvPicPr>
            <p:cNvPr id="3" name="Picture 2" descr="A graph showing the number of members&#10;&#10;AI-generated content may be incorrect.">
              <a:extLst>
                <a:ext uri="{FF2B5EF4-FFF2-40B4-BE49-F238E27FC236}">
                  <a16:creationId xmlns:a16="http://schemas.microsoft.com/office/drawing/2014/main" id="{1BDC08F5-7CE0-9444-C816-821C46321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" t="8751" r="803" b="11222"/>
            <a:stretch/>
          </p:blipFill>
          <p:spPr>
            <a:xfrm>
              <a:off x="2290511" y="1428451"/>
              <a:ext cx="7610978" cy="449223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09F0B3-8A7E-366B-869E-873D25E72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8" t="92809" r="3027" b="1191"/>
            <a:stretch/>
          </p:blipFill>
          <p:spPr>
            <a:xfrm>
              <a:off x="2658811" y="5905500"/>
              <a:ext cx="7270470" cy="28718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A6C48CB-4506-2558-3188-38805D3E63AC}"/>
              </a:ext>
            </a:extLst>
          </p:cNvPr>
          <p:cNvSpPr txBox="1"/>
          <p:nvPr/>
        </p:nvSpPr>
        <p:spPr>
          <a:xfrm>
            <a:off x="2708906" y="950146"/>
            <a:ext cx="625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Ativos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Distrital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35 1984 A 2025</a:t>
            </a:r>
            <a:endPara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034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496778" y="3490065"/>
            <a:ext cx="911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36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36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</a:t>
            </a:r>
            <a:endParaRPr lang="en-CA" sz="36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</a:t>
            </a:r>
            <a:r>
              <a:rPr lang="en-US" sz="1000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4" name="Picture 3" descr="A yellow and black text&#10;&#10;AI-generated content may be incorrect.">
            <a:extLst>
              <a:ext uri="{FF2B5EF4-FFF2-40B4-BE49-F238E27FC236}">
                <a16:creationId xmlns:a16="http://schemas.microsoft.com/office/drawing/2014/main" id="{A9C32453-846A-439E-8B4D-0FBDCFE2A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429" y="984729"/>
            <a:ext cx="6625141" cy="1405978"/>
          </a:xfrm>
          <a:prstGeom prst="rect">
            <a:avLst/>
          </a:prstGeom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CAD642C3-5695-22ED-F894-EEED948BD10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330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6E9133A-6710-43BC-BC87-27C22D1F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Pré-convenção</a:t>
            </a:r>
            <a:r>
              <a:rPr lang="es-ES" dirty="0"/>
              <a:t> de 1994</a:t>
            </a:r>
            <a:endParaRPr lang="en-CA" dirty="0"/>
          </a:p>
        </p:txBody>
      </p:sp>
      <p:pic>
        <p:nvPicPr>
          <p:cNvPr id="15" name="Picture 14" descr="A yellow and brown rectangular boxes with black text&#10;&#10;AI-generated content may be incorrect.">
            <a:extLst>
              <a:ext uri="{FF2B5EF4-FFF2-40B4-BE49-F238E27FC236}">
                <a16:creationId xmlns:a16="http://schemas.microsoft.com/office/drawing/2014/main" id="{14D82948-541C-46BE-A1E5-DA046376F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45" y="1309991"/>
            <a:ext cx="10097908" cy="4220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7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C82B14-8FD8-415F-B306-6BE232F6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err="1">
                <a:solidFill>
                  <a:schemeClr val="bg1"/>
                </a:solidFill>
              </a:rPr>
              <a:t>Convenção</a:t>
            </a:r>
            <a:r>
              <a:rPr lang="es-ES">
                <a:solidFill>
                  <a:schemeClr val="bg1"/>
                </a:solidFill>
              </a:rPr>
              <a:t> de </a:t>
            </a:r>
            <a:r>
              <a:rPr lang="es-ES"/>
              <a:t>1994</a:t>
            </a:r>
            <a:endParaRPr lang="en-CA"/>
          </a:p>
        </p:txBody>
      </p:sp>
      <p:pic>
        <p:nvPicPr>
          <p:cNvPr id="18" name="Picture 17" descr="A group of people with handshake&#10;&#10;AI-generated content may be incorrect.">
            <a:extLst>
              <a:ext uri="{FF2B5EF4-FFF2-40B4-BE49-F238E27FC236}">
                <a16:creationId xmlns:a16="http://schemas.microsoft.com/office/drawing/2014/main" id="{F03C2492-1933-42AB-98EA-DE89BC9D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14" y="1352260"/>
            <a:ext cx="9650172" cy="4153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6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DA52F8-26A8-45DD-98CB-2D02E958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1999 - </a:t>
            </a:r>
            <a:r>
              <a:rPr lang="en-CA" dirty="0"/>
              <a:t>2009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D1F82-B0CE-411D-AFD4-87414219D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309" y="1228418"/>
            <a:ext cx="9545381" cy="4401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5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3" name="Rectangle 3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3524" name="Rectangle 4"/>
          <p:cNvSpPr>
            <a:spLocks noChangeArrowheads="1"/>
          </p:cNvSpPr>
          <p:nvPr/>
        </p:nvSpPr>
        <p:spPr bwMode="auto">
          <a:xfrm>
            <a:off x="1524001" y="329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8424A8-9C56-4DB6-9F44-B65D2F40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2010 - </a:t>
            </a:r>
            <a:r>
              <a:rPr lang="en-CA" dirty="0" err="1"/>
              <a:t>Presente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4544D-A51D-476C-91E7-4AD3464BC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6" y="971207"/>
            <a:ext cx="10336066" cy="4915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0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Obstáculos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6044-7A99-44B1-95EF-24E13B47D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8" t="1934" r="3776"/>
          <a:stretch/>
        </p:blipFill>
        <p:spPr>
          <a:xfrm>
            <a:off x="3157538" y="919548"/>
            <a:ext cx="5243512" cy="5260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C7B33-AAAD-4BA9-8D95-7F1F39848492}"/>
              </a:ext>
            </a:extLst>
          </p:cNvPr>
          <p:cNvSpPr txBox="1"/>
          <p:nvPr/>
        </p:nvSpPr>
        <p:spPr>
          <a:xfrm>
            <a:off x="3665598" y="1520386"/>
            <a:ext cx="179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recursos para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</a:t>
            </a:r>
            <a:endParaRPr lang="en-CA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43B649-3D06-4DE5-83E6-1FC543D4326F}"/>
              </a:ext>
            </a:extLst>
          </p:cNvPr>
          <p:cNvSpPr txBox="1"/>
          <p:nvPr/>
        </p:nvSpPr>
        <p:spPr>
          <a:xfrm>
            <a:off x="6211023" y="1328985"/>
            <a:ext cx="20718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Desconsiderar segmentos de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localizações</a:t>
            </a:r>
            <a:r>
              <a:rPr lang="es-E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geográficas</a:t>
            </a:r>
            <a:endParaRPr lang="en-CA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DCB45-23A6-4B93-9EF3-6A6F18C51817}"/>
              </a:ext>
            </a:extLst>
          </p:cNvPr>
          <p:cNvSpPr txBox="1"/>
          <p:nvPr/>
        </p:nvSpPr>
        <p:spPr>
          <a:xfrm>
            <a:off x="3665598" y="4324295"/>
            <a:ext cx="2015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Políticas internas</a:t>
            </a:r>
            <a:endParaRPr lang="en-CA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8A80F-7141-4CF1-AF55-3229C6E095B5}"/>
              </a:ext>
            </a:extLst>
          </p:cNvPr>
          <p:cNvSpPr txBox="1"/>
          <p:nvPr/>
        </p:nvSpPr>
        <p:spPr>
          <a:xfrm>
            <a:off x="6189092" y="4274420"/>
            <a:ext cx="20154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Falta de </a:t>
            </a:r>
            <a:r>
              <a:rPr lang="es-ES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interesse</a:t>
            </a:r>
            <a:r>
              <a:rPr lang="es-E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0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CA" sz="14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96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4615-487E-48FE-8139-D2EF8586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Introdução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91479-E1BF-45DB-BAEC-5B2E1C68E078}"/>
              </a:ext>
            </a:extLst>
          </p:cNvPr>
          <p:cNvSpPr txBox="1"/>
          <p:nvPr/>
        </p:nvSpPr>
        <p:spPr>
          <a:xfrm>
            <a:off x="6557198" y="2007953"/>
            <a:ext cx="5680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Responda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às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n-CA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spcAft>
                <a:spcPts val="2400"/>
              </a:spcAft>
              <a:buClr>
                <a:srgbClr val="E8B909"/>
              </a:buClr>
              <a:buSzPct val="120000"/>
              <a:buFont typeface="+mj-lt"/>
              <a:buAutoNum type="arabicPeriod"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Como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tornou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membro? 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spcAft>
                <a:spcPts val="2400"/>
              </a:spcAft>
              <a:buClr>
                <a:srgbClr val="E8B909"/>
              </a:buClr>
              <a:buSzPct val="120000"/>
              <a:buFont typeface="+mj-lt"/>
              <a:buAutoNum type="arabicPeriod"/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que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você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espera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tornar </a:t>
            </a:r>
            <a:r>
              <a:rPr lang="es-E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membro da IUPAT?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FC346A-032A-4659-9BE8-FF1F0E4F8E14}"/>
              </a:ext>
            </a:extLst>
          </p:cNvPr>
          <p:cNvSpPr/>
          <p:nvPr/>
        </p:nvSpPr>
        <p:spPr>
          <a:xfrm>
            <a:off x="5991224" y="838200"/>
            <a:ext cx="104776" cy="5520559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yellow circle with a number one in it&#10;&#10;AI-generated content may be incorrect.">
            <a:extLst>
              <a:ext uri="{FF2B5EF4-FFF2-40B4-BE49-F238E27FC236}">
                <a16:creationId xmlns:a16="http://schemas.microsoft.com/office/drawing/2014/main" id="{734AA1D6-6217-4B9A-BF92-33EFC6F81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125" y="246588"/>
            <a:ext cx="1790950" cy="129558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78EFC3B-05AE-4DEF-A9C3-90917DDDCC5B}"/>
              </a:ext>
            </a:extLst>
          </p:cNvPr>
          <p:cNvSpPr/>
          <p:nvPr/>
        </p:nvSpPr>
        <p:spPr>
          <a:xfrm>
            <a:off x="1734931" y="4063198"/>
            <a:ext cx="2424666" cy="655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CCE0D1A-6ABF-431C-9CED-7BEFA74DB4BD}"/>
              </a:ext>
            </a:extLst>
          </p:cNvPr>
          <p:cNvSpPr/>
          <p:nvPr/>
        </p:nvSpPr>
        <p:spPr>
          <a:xfrm>
            <a:off x="1784806" y="3244090"/>
            <a:ext cx="2424666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E36A8B0-0E05-4874-908F-133CAE58BD5F}"/>
              </a:ext>
            </a:extLst>
          </p:cNvPr>
          <p:cNvSpPr/>
          <p:nvPr/>
        </p:nvSpPr>
        <p:spPr>
          <a:xfrm>
            <a:off x="1784806" y="4865803"/>
            <a:ext cx="2424666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57F94A-89DC-45E8-AD06-E6FEB12BBEB4}"/>
              </a:ext>
            </a:extLst>
          </p:cNvPr>
          <p:cNvSpPr txBox="1"/>
          <p:nvPr/>
        </p:nvSpPr>
        <p:spPr>
          <a:xfrm>
            <a:off x="1924400" y="4139529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Clr>
                <a:srgbClr val="E8B909"/>
              </a:buClr>
              <a:buSzPct val="120000"/>
            </a:pPr>
            <a:r>
              <a:rPr lang="es-E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Título </a:t>
            </a:r>
            <a:r>
              <a:rPr lang="en-U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400" b="1">
                <a:solidFill>
                  <a:srgbClr val="E7B909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Cargo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85FBE24-BB4C-499A-AD9B-187F4C07C95F}"/>
              </a:ext>
            </a:extLst>
          </p:cNvPr>
          <p:cNvSpPr/>
          <p:nvPr/>
        </p:nvSpPr>
        <p:spPr>
          <a:xfrm>
            <a:off x="404151" y="1529589"/>
            <a:ext cx="2850336" cy="1107768"/>
          </a:xfrm>
          <a:prstGeom prst="wedgeRoundRectCallout">
            <a:avLst>
              <a:gd name="adj1" fmla="val 46629"/>
              <a:gd name="adj2" fmla="val 89779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F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D60562-6EDA-4052-81EA-5D2B840F0697}"/>
              </a:ext>
            </a:extLst>
          </p:cNvPr>
          <p:cNvSpPr txBox="1"/>
          <p:nvPr/>
        </p:nvSpPr>
        <p:spPr>
          <a:xfrm>
            <a:off x="1937932" y="3366689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Nome</a:t>
            </a:r>
            <a:endParaRPr lang="en-CA" sz="2400" b="1"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B4F6DE-34E2-4063-AA0D-6E00A726A7F4}"/>
              </a:ext>
            </a:extLst>
          </p:cNvPr>
          <p:cNvSpPr txBox="1"/>
          <p:nvPr/>
        </p:nvSpPr>
        <p:spPr>
          <a:xfrm>
            <a:off x="1925150" y="4971501"/>
            <a:ext cx="4443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Área de </a:t>
            </a:r>
            <a:r>
              <a:rPr lang="es-ES" sz="2400" b="1" err="1"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atuação</a:t>
            </a:r>
            <a:endParaRPr lang="en-CA" sz="2400" b="1"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8153F4-2620-4366-BC4A-68B16E609012}"/>
              </a:ext>
            </a:extLst>
          </p:cNvPr>
          <p:cNvSpPr txBox="1"/>
          <p:nvPr/>
        </p:nvSpPr>
        <p:spPr>
          <a:xfrm>
            <a:off x="738219" y="1838672"/>
            <a:ext cx="220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>
                <a:solidFill>
                  <a:schemeClr val="bg1"/>
                </a:solidFill>
                <a:latin typeface="Halyard Display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APRESENTAÇÃO</a:t>
            </a:r>
            <a:endParaRPr lang="en-CA" sz="2400" b="1">
              <a:solidFill>
                <a:schemeClr val="bg1"/>
              </a:solidFill>
              <a:latin typeface="Halyard Display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89872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0" y="3514125"/>
            <a:ext cx="79672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CA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</a:p>
          <a:p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</a:t>
            </a:r>
            <a:r>
              <a:rPr lang="en-U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</a:t>
            </a:r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410809-E3BF-458B-BAEA-157091503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45152" cy="3120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02D33-3339-42F2-9711-53EEFE24D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36" y="-10645"/>
            <a:ext cx="4709664" cy="3139776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3D0FCF5B-A5ED-5997-B5CD-626822D269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68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9493C-0D15-4B3F-B1B4-A2D8A0E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Nossa</a:t>
            </a:r>
            <a:r>
              <a:rPr lang="es-ES" dirty="0"/>
              <a:t> </a:t>
            </a:r>
            <a:r>
              <a:rPr lang="es-ES" dirty="0" err="1"/>
              <a:t>Missão</a:t>
            </a:r>
            <a:endParaRPr lang="en-CA" dirty="0"/>
          </a:p>
        </p:txBody>
      </p:sp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8C29F45E-199D-4FC0-B077-EF65F8B08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863386"/>
            <a:ext cx="5685971" cy="489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5A16A-CA80-45C0-9D0F-6E65A25A7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48" y="-996911"/>
            <a:ext cx="10515599" cy="7360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063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79493C-0D15-4B3F-B1B4-A2D8A0E2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IUPAT </a:t>
            </a:r>
            <a:r>
              <a:rPr lang="es-ES" dirty="0" err="1"/>
              <a:t>Declaração</a:t>
            </a:r>
            <a:r>
              <a:rPr lang="es-ES" dirty="0"/>
              <a:t> de Valores</a:t>
            </a:r>
            <a:endParaRPr lang="en-CA" dirty="0"/>
          </a:p>
        </p:txBody>
      </p:sp>
      <p:pic>
        <p:nvPicPr>
          <p:cNvPr id="7" name="Google Shape;335;g367b86df2fb_0_62" descr="A yellow paper with white text&#10;&#10;AI-generated content may be incorrect.">
            <a:extLst>
              <a:ext uri="{FF2B5EF4-FFF2-40B4-BE49-F238E27FC236}">
                <a16:creationId xmlns:a16="http://schemas.microsoft.com/office/drawing/2014/main" id="{B15F49C3-083A-4AD3-B08F-0715B9859922}"/>
              </a:ext>
            </a:extLst>
          </p:cNvPr>
          <p:cNvPicPr preferRelativeResize="0"/>
          <p:nvPr/>
        </p:nvPicPr>
        <p:blipFill rotWithShape="1">
          <a:blip r:embed="rId4"/>
          <a:srcRect l="977" r="977"/>
          <a:stretch/>
        </p:blipFill>
        <p:spPr>
          <a:xfrm>
            <a:off x="256032" y="1073927"/>
            <a:ext cx="11609832" cy="484890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59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2005614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29131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99505" y="3241513"/>
            <a:ext cx="7702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</a:t>
            </a:r>
            <a:r>
              <a:rPr lang="es-E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 Pelas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Podem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Desenvolver Poder Dentro do Sindicato</a:t>
            </a:r>
            <a:endParaRPr lang="en-US" sz="32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84883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B2865-7542-469A-A042-40CCA8812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1" t="27323" r="27040" b="33025"/>
          <a:stretch/>
        </p:blipFill>
        <p:spPr>
          <a:xfrm>
            <a:off x="0" y="-1"/>
            <a:ext cx="5400593" cy="312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75AE59-792B-4A03-8B0F-1E8D84347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1" t="12549" r="13620" b="20870"/>
          <a:stretch/>
        </p:blipFill>
        <p:spPr>
          <a:xfrm>
            <a:off x="5234992" y="-12677"/>
            <a:ext cx="2147443" cy="3150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8D5A27-DE75-44EF-A673-BA43FA6691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12157" r="8774" b="7886"/>
          <a:stretch/>
        </p:blipFill>
        <p:spPr>
          <a:xfrm>
            <a:off x="7382435" y="-12677"/>
            <a:ext cx="4827494" cy="3141807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B182065D-BF71-3817-2F12-AC736A44775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778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Capacitação</a:t>
            </a:r>
            <a:r>
              <a:rPr lang="es-ES" dirty="0">
                <a:solidFill>
                  <a:schemeClr val="bg1"/>
                </a:solidFill>
              </a:rPr>
              <a:t> dos </a:t>
            </a:r>
            <a:r>
              <a:rPr lang="es-ES" dirty="0" err="1">
                <a:solidFill>
                  <a:schemeClr val="bg1"/>
                </a:solidFill>
              </a:rPr>
              <a:t>Membros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/>
              <a:t>4 </a:t>
            </a:r>
            <a:r>
              <a:rPr lang="en-CA" dirty="0" err="1"/>
              <a:t>Fases</a:t>
            </a:r>
            <a:endParaRPr lang="en-CA" dirty="0"/>
          </a:p>
        </p:txBody>
      </p:sp>
      <p:pic>
        <p:nvPicPr>
          <p:cNvPr id="6" name="Picture 5" descr="A diagram of a company&#10;&#10;AI-generated content may be incorrect.">
            <a:extLst>
              <a:ext uri="{FF2B5EF4-FFF2-40B4-BE49-F238E27FC236}">
                <a16:creationId xmlns:a16="http://schemas.microsoft.com/office/drawing/2014/main" id="{04769C64-4BF6-4C2D-84CA-EFADAB70A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0" b="1280"/>
          <a:stretch/>
        </p:blipFill>
        <p:spPr>
          <a:xfrm>
            <a:off x="2642708" y="948906"/>
            <a:ext cx="6188250" cy="5094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86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1ª Fase: </a:t>
            </a:r>
            <a:r>
              <a:rPr lang="es-ES" dirty="0" err="1"/>
              <a:t>Construção</a:t>
            </a:r>
            <a:r>
              <a:rPr lang="es-ES" dirty="0"/>
              <a:t> da Base</a:t>
            </a:r>
            <a:endParaRPr lang="en-CA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C70D28F-6517-415E-B4B1-A461C30C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E46AF-525B-4C64-9D86-6AFC850CA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848" y="1100506"/>
            <a:ext cx="6369455" cy="4246304"/>
          </a:xfrm>
          <a:prstGeom prst="rect">
            <a:avLst/>
          </a:prstGeom>
        </p:spPr>
      </p:pic>
      <p:pic>
        <p:nvPicPr>
          <p:cNvPr id="13" name="Picture 12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58C22320-C6E0-4025-B244-4E1C2A4F8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704" y="4817485"/>
            <a:ext cx="5030228" cy="1188156"/>
          </a:xfrm>
          <a:prstGeom prst="rect">
            <a:avLst/>
          </a:prstGeom>
        </p:spPr>
      </p:pic>
      <p:pic>
        <p:nvPicPr>
          <p:cNvPr id="15" name="Picture 4" descr="Find an IUPAT Office - IUPAT">
            <a:extLst>
              <a:ext uri="{FF2B5EF4-FFF2-40B4-BE49-F238E27FC236}">
                <a16:creationId xmlns:a16="http://schemas.microsoft.com/office/drawing/2014/main" id="{7CD1C761-03D2-4440-88A5-A60B1AB8B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1" r="31461"/>
          <a:stretch/>
        </p:blipFill>
        <p:spPr bwMode="auto">
          <a:xfrm>
            <a:off x="5341378" y="3511508"/>
            <a:ext cx="904393" cy="17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80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2ª Fase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s-ES" dirty="0"/>
              <a:t>Participação</a:t>
            </a:r>
            <a:endParaRPr lang="en-CA" dirty="0"/>
          </a:p>
        </p:txBody>
      </p:sp>
      <p:pic>
        <p:nvPicPr>
          <p:cNvPr id="12" name="Picture 11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AD9B7D4E-FD66-4A5C-8126-36F87EDA8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9" t="-382" r="71198" b="64695"/>
          <a:stretch>
            <a:fillRect/>
          </a:stretch>
        </p:blipFill>
        <p:spPr>
          <a:xfrm>
            <a:off x="4532510" y="4121076"/>
            <a:ext cx="2279378" cy="20342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38C1FC-1DC2-4AE3-9E0A-C3EC48675A26}"/>
              </a:ext>
            </a:extLst>
          </p:cNvPr>
          <p:cNvSpPr txBox="1"/>
          <p:nvPr/>
        </p:nvSpPr>
        <p:spPr>
          <a:xfrm>
            <a:off x="2083933" y="2453089"/>
            <a:ext cx="476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9" name="Google Shape;374;g367b86df2fb_1_0">
            <a:extLst>
              <a:ext uri="{FF2B5EF4-FFF2-40B4-BE49-F238E27FC236}">
                <a16:creationId xmlns:a16="http://schemas.microsoft.com/office/drawing/2014/main" id="{20F93CBC-98A0-447B-A79F-8CA95231B8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7010" y="4322301"/>
            <a:ext cx="4934990" cy="20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8;g367b86df2fb_1_0">
            <a:extLst>
              <a:ext uri="{FF2B5EF4-FFF2-40B4-BE49-F238E27FC236}">
                <a16:creationId xmlns:a16="http://schemas.microsoft.com/office/drawing/2014/main" id="{C3CFFA1B-7A11-4CAF-A047-64B27DFBA2E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6287" y="1837959"/>
            <a:ext cx="3334289" cy="204118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" name="Google Shape;379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F66E0245-C87B-4DD2-9E45-D4569C33F92D}"/>
              </a:ext>
            </a:extLst>
          </p:cNvPr>
          <p:cNvPicPr preferRelativeResize="0"/>
          <p:nvPr/>
        </p:nvPicPr>
        <p:blipFill rotWithShape="1">
          <a:blip r:embed="rId4"/>
          <a:srcRect l="67874" t="44113" r="-242" b="32182"/>
          <a:stretch>
            <a:fillRect/>
          </a:stretch>
        </p:blipFill>
        <p:spPr>
          <a:xfrm>
            <a:off x="9169206" y="2478784"/>
            <a:ext cx="2918090" cy="164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80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BF6F2333-883B-478B-80A5-0F0670CFE67F}"/>
              </a:ext>
            </a:extLst>
          </p:cNvPr>
          <p:cNvPicPr preferRelativeResize="0"/>
          <p:nvPr/>
        </p:nvPicPr>
        <p:blipFill rotWithShape="1">
          <a:blip r:embed="rId4"/>
          <a:srcRect l="38462" t="620" r="30536" b="75039"/>
          <a:stretch>
            <a:fillRect/>
          </a:stretch>
        </p:blipFill>
        <p:spPr>
          <a:xfrm>
            <a:off x="5218309" y="130629"/>
            <a:ext cx="2656452" cy="157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81;g367b86df2fb_1_0" descr="A group of black and yellow icons&#10;&#10;AI-generated content may be incorrect.">
            <a:extLst>
              <a:ext uri="{FF2B5EF4-FFF2-40B4-BE49-F238E27FC236}">
                <a16:creationId xmlns:a16="http://schemas.microsoft.com/office/drawing/2014/main" id="{72001052-55E1-4D5D-993A-A73DCD17C0BF}"/>
              </a:ext>
            </a:extLst>
          </p:cNvPr>
          <p:cNvPicPr preferRelativeResize="0"/>
          <p:nvPr/>
        </p:nvPicPr>
        <p:blipFill rotWithShape="1">
          <a:blip r:embed="rId4"/>
          <a:srcRect l="5352" t="40254" r="61097" b="35928"/>
          <a:stretch>
            <a:fillRect/>
          </a:stretch>
        </p:blipFill>
        <p:spPr>
          <a:xfrm>
            <a:off x="1403107" y="1185975"/>
            <a:ext cx="2798080" cy="148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83;g367b86df2fb_1_0">
            <a:extLst>
              <a:ext uri="{FF2B5EF4-FFF2-40B4-BE49-F238E27FC236}">
                <a16:creationId xmlns:a16="http://schemas.microsoft.com/office/drawing/2014/main" id="{40FEA6C6-A3A6-412E-9989-7225D3BE1B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0821" y="2663841"/>
            <a:ext cx="2350605" cy="36042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9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356135" y="4055459"/>
            <a:ext cx="586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Comprometa-se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valores.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Viva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Compartilhe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n-CA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2ª Fase 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s-ES" dirty="0">
                <a:solidFill>
                  <a:schemeClr val="bg1"/>
                </a:solidFill>
              </a:rPr>
              <a:t>Participação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s-ES" dirty="0"/>
              <a:t>Lista de </a:t>
            </a:r>
            <a:r>
              <a:rPr lang="es-ES" dirty="0" err="1"/>
              <a:t>Verificação</a:t>
            </a:r>
            <a:r>
              <a:rPr lang="es-ES" dirty="0"/>
              <a:t> de Participação de </a:t>
            </a:r>
            <a:r>
              <a:rPr lang="es-ES" dirty="0" err="1"/>
              <a:t>Membros</a:t>
            </a:r>
            <a:endParaRPr lang="en-CA" dirty="0"/>
          </a:p>
        </p:txBody>
      </p:sp>
      <p:pic>
        <p:nvPicPr>
          <p:cNvPr id="8" name="Picture 2" descr="A yellow and black sign&#10;&#10;AI-generated content may be incorrect.">
            <a:extLst>
              <a:ext uri="{FF2B5EF4-FFF2-40B4-BE49-F238E27FC236}">
                <a16:creationId xmlns:a16="http://schemas.microsoft.com/office/drawing/2014/main" id="{F460757A-C239-485A-A2F0-5CF219A6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861" y="1448605"/>
            <a:ext cx="6326387" cy="23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92744-A196-4B0F-880A-1D146A6F065D}"/>
              </a:ext>
            </a:extLst>
          </p:cNvPr>
          <p:cNvSpPr txBox="1"/>
          <p:nvPr/>
        </p:nvSpPr>
        <p:spPr>
          <a:xfrm>
            <a:off x="5655263" y="4053269"/>
            <a:ext cx="6326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Tenha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local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Tenha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liderança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local.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FD03B"/>
              </a:buClr>
              <a:buFont typeface="Arial" panose="020B0604020202020204" pitchFamily="34" charset="0"/>
              <a:buChar char="•"/>
            </a:pP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atividades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sindicato.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459DF0-7020-451A-BF54-78D8753CF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1" y="1448605"/>
            <a:ext cx="3116519" cy="236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307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3ª Fase: </a:t>
            </a:r>
            <a:r>
              <a:rPr lang="es-ES" dirty="0"/>
              <a:t>Instrução</a:t>
            </a:r>
            <a:endParaRPr lang="en-CA" dirty="0"/>
          </a:p>
        </p:txBody>
      </p:sp>
      <p:pic>
        <p:nvPicPr>
          <p:cNvPr id="4" name="Picture 3" descr="A yellow sign with white text&#10;&#10;AI-generated content may be incorrect.">
            <a:extLst>
              <a:ext uri="{FF2B5EF4-FFF2-40B4-BE49-F238E27FC236}">
                <a16:creationId xmlns:a16="http://schemas.microsoft.com/office/drawing/2014/main" id="{6E6FFE17-2C9F-4DF5-9EBA-DABC3C77D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7" b="2117"/>
          <a:stretch/>
        </p:blipFill>
        <p:spPr>
          <a:xfrm>
            <a:off x="2204494" y="948267"/>
            <a:ext cx="7783011" cy="5190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753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4C581B-4D4E-4017-A238-7DC9EA96C98C}"/>
              </a:ext>
            </a:extLst>
          </p:cNvPr>
          <p:cNvSpPr/>
          <p:nvPr/>
        </p:nvSpPr>
        <p:spPr>
          <a:xfrm>
            <a:off x="1540711" y="1664832"/>
            <a:ext cx="6543115" cy="23505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1540711" y="1790065"/>
            <a:ext cx="6291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escuta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ativa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habilidade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essencial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promover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eficaz, particularmente em ambientes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onde é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haver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conversas desafiadoras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sensíveis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O Que </a:t>
            </a:r>
            <a:r>
              <a:rPr lang="es-ES" dirty="0"/>
              <a:t>é </a:t>
            </a:r>
            <a:r>
              <a:rPr lang="es-ES" dirty="0" err="1"/>
              <a:t>Escuta</a:t>
            </a:r>
            <a:r>
              <a:rPr lang="es-ES" dirty="0"/>
              <a:t> </a:t>
            </a:r>
            <a:r>
              <a:rPr lang="es-ES" dirty="0" err="1"/>
              <a:t>Ativa</a:t>
            </a:r>
            <a:r>
              <a:rPr lang="es-ES" dirty="0"/>
              <a:t>?</a:t>
            </a:r>
            <a:endParaRPr lang="en-CA" dirty="0"/>
          </a:p>
        </p:txBody>
      </p:sp>
      <p:pic>
        <p:nvPicPr>
          <p:cNvPr id="7" name="Google Shape;424;g367b86df2fb_0_117">
            <a:extLst>
              <a:ext uri="{FF2B5EF4-FFF2-40B4-BE49-F238E27FC236}">
                <a16:creationId xmlns:a16="http://schemas.microsoft.com/office/drawing/2014/main" id="{B34D9728-C64F-4B99-8175-2811D7B6B1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2035" y="841933"/>
            <a:ext cx="2426967" cy="51211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20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59AF2C-8190-4CF8-9D2F-794BF105A11E}"/>
              </a:ext>
            </a:extLst>
          </p:cNvPr>
          <p:cNvSpPr/>
          <p:nvPr/>
        </p:nvSpPr>
        <p:spPr>
          <a:xfrm>
            <a:off x="3474722" y="3192243"/>
            <a:ext cx="8523844" cy="12641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3474736" y="1745956"/>
            <a:ext cx="85238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Centered </a:t>
            </a:r>
            <a:r>
              <a:rPr lang="en-U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da IUPAT "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", o curso destaca 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importância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apoio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mútuo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significativas dentro do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Este módulo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treinamento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foi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projetado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capacitar</a:t>
            </a: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promovendo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compreensão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comprometimento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compartilhados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fundamentais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participantes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obterão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sobre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papel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pessoal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fortalecimento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sindical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compreenderão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valor de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trabalhar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juntos em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prol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objetivos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sairão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sentimento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profundo de como as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ações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individuais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contribuem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sucesso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0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0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</a:t>
            </a: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Descrição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s-ES" dirty="0"/>
              <a:t>do Curso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A49E9-AE4A-44BA-8A4F-43781B8ACC3F}"/>
              </a:ext>
            </a:extLst>
          </p:cNvPr>
          <p:cNvSpPr txBox="1"/>
          <p:nvPr/>
        </p:nvSpPr>
        <p:spPr>
          <a:xfrm>
            <a:off x="3474722" y="1286059"/>
            <a:ext cx="806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 1028 Construindo o Poder Sindical – Liderança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A94CF-C206-43F8-93BE-687E30A9D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5956"/>
            <a:ext cx="2853576" cy="2853576"/>
          </a:xfrm>
          <a:prstGeom prst="rect">
            <a:avLst/>
          </a:prstGeom>
        </p:spPr>
      </p:pic>
      <p:pic>
        <p:nvPicPr>
          <p:cNvPr id="2" name="Picture 1" descr="A yellow circle with a number one in it&#10;&#10;AI-generated content may be incorrect.">
            <a:extLst>
              <a:ext uri="{FF2B5EF4-FFF2-40B4-BE49-F238E27FC236}">
                <a16:creationId xmlns:a16="http://schemas.microsoft.com/office/drawing/2014/main" id="{8B97769A-BF8F-6B09-3B78-EFB65A6300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125" y="246588"/>
            <a:ext cx="1790950" cy="1295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093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Principais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err="1">
                <a:solidFill>
                  <a:schemeClr val="bg1"/>
                </a:solidFill>
              </a:rPr>
              <a:t>Elementos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da </a:t>
            </a:r>
            <a:r>
              <a:rPr lang="en-CA" dirty="0" err="1"/>
              <a:t>Escuta</a:t>
            </a:r>
            <a:r>
              <a:rPr lang="en-CA" dirty="0"/>
              <a:t> </a:t>
            </a:r>
            <a:r>
              <a:rPr lang="en-CA" dirty="0" err="1"/>
              <a:t>Ativa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462F1-757C-41D6-932D-C42E6F1FF2CC}"/>
              </a:ext>
            </a:extLst>
          </p:cNvPr>
          <p:cNvSpPr/>
          <p:nvPr/>
        </p:nvSpPr>
        <p:spPr>
          <a:xfrm>
            <a:off x="5088466" y="4115433"/>
            <a:ext cx="1193801" cy="532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0E09-D567-409C-811B-E6A23916188B}"/>
              </a:ext>
            </a:extLst>
          </p:cNvPr>
          <p:cNvSpPr/>
          <p:nvPr/>
        </p:nvSpPr>
        <p:spPr>
          <a:xfrm>
            <a:off x="7196667" y="3751844"/>
            <a:ext cx="1080905" cy="982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407BE-9475-4CC9-932E-0918B859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8" y="1392464"/>
            <a:ext cx="11427814" cy="4073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417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7 </a:t>
            </a:r>
            <a:r>
              <a:rPr lang="es-ES" dirty="0" err="1">
                <a:solidFill>
                  <a:schemeClr val="bg1"/>
                </a:solidFill>
              </a:rPr>
              <a:t>Dicas</a:t>
            </a:r>
            <a:r>
              <a:rPr lang="es-ES" dirty="0">
                <a:solidFill>
                  <a:schemeClr val="bg1"/>
                </a:solidFill>
              </a:rPr>
              <a:t> Importantes </a:t>
            </a:r>
            <a:r>
              <a:rPr lang="es-ES" dirty="0"/>
              <a:t>para </a:t>
            </a:r>
            <a:r>
              <a:rPr lang="es-ES" dirty="0" err="1"/>
              <a:t>Lidar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Situações</a:t>
            </a:r>
            <a:r>
              <a:rPr lang="es-ES" dirty="0"/>
              <a:t> </a:t>
            </a:r>
            <a:r>
              <a:rPr lang="es-ES" dirty="0" err="1"/>
              <a:t>Difíceis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FF3E7-E081-4A44-A736-2FBC1B3136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5" b="1825"/>
          <a:stretch/>
        </p:blipFill>
        <p:spPr>
          <a:xfrm>
            <a:off x="3438154" y="868948"/>
            <a:ext cx="5315692" cy="513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26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/>
              <a:t> — </a:t>
            </a:r>
            <a:r>
              <a:rPr lang="es-ES" dirty="0" err="1"/>
              <a:t>Cenário</a:t>
            </a:r>
            <a:r>
              <a:rPr lang="es-ES" dirty="0"/>
              <a:t> 1: </a:t>
            </a:r>
            <a:r>
              <a:rPr lang="es-ES" dirty="0" err="1"/>
              <a:t>Não</a:t>
            </a:r>
            <a:r>
              <a:rPr lang="es-ES" dirty="0"/>
              <a:t> Somos </a:t>
            </a:r>
            <a:r>
              <a:rPr lang="es-ES" dirty="0" err="1"/>
              <a:t>Ouvidos</a:t>
            </a:r>
            <a:endParaRPr lang="en-CA" dirty="0"/>
          </a:p>
        </p:txBody>
      </p:sp>
      <p:pic>
        <p:nvPicPr>
          <p:cNvPr id="10" name="Picture 9" descr="A group of men with a beard&#10;&#10;AI-generated content may be incorrect.">
            <a:extLst>
              <a:ext uri="{FF2B5EF4-FFF2-40B4-BE49-F238E27FC236}">
                <a16:creationId xmlns:a16="http://schemas.microsoft.com/office/drawing/2014/main" id="{46E9CE38-4364-4DB0-B09A-590AC1131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831" y="947719"/>
            <a:ext cx="6926068" cy="4962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321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2: </a:t>
            </a:r>
            <a:r>
              <a:rPr lang="es-ES" dirty="0" err="1"/>
              <a:t>Nosso</a:t>
            </a:r>
            <a:r>
              <a:rPr lang="es-ES" dirty="0"/>
              <a:t> Sindicato </a:t>
            </a:r>
            <a:r>
              <a:rPr lang="es-ES" dirty="0" err="1"/>
              <a:t>Não</a:t>
            </a:r>
            <a:r>
              <a:rPr lang="es-ES" dirty="0"/>
              <a:t> me </a:t>
            </a:r>
            <a:r>
              <a:rPr lang="es-ES" dirty="0" err="1"/>
              <a:t>Apoia</a:t>
            </a:r>
            <a:r>
              <a:rPr lang="es-ES" dirty="0"/>
              <a:t>. </a:t>
            </a:r>
            <a:endParaRPr lang="en-CA" dirty="0"/>
          </a:p>
        </p:txBody>
      </p:sp>
      <p:pic>
        <p:nvPicPr>
          <p:cNvPr id="16" name="Picture 15" descr="A person with his hands on his chest&#10;&#10;AI-generated content may be incorrect.">
            <a:extLst>
              <a:ext uri="{FF2B5EF4-FFF2-40B4-BE49-F238E27FC236}">
                <a16:creationId xmlns:a16="http://schemas.microsoft.com/office/drawing/2014/main" id="{8E8296AB-73E7-450F-80F3-FC8563BEC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545" y="818356"/>
            <a:ext cx="7775448" cy="5229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6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1DC1A8-B202-4B81-AB48-D4CC6FEA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bg1"/>
                </a:solidFill>
              </a:rPr>
              <a:t>Pratique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Escuta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Ativa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/>
              <a:t>— </a:t>
            </a:r>
            <a:r>
              <a:rPr lang="es-ES" dirty="0" err="1"/>
              <a:t>Cenário</a:t>
            </a:r>
            <a:r>
              <a:rPr lang="es-ES" dirty="0"/>
              <a:t> 3: </a:t>
            </a:r>
            <a:r>
              <a:rPr lang="es-ES" dirty="0" err="1"/>
              <a:t>Incapacidade</a:t>
            </a:r>
            <a:r>
              <a:rPr lang="es-ES" dirty="0"/>
              <a:t> de Priorizar </a:t>
            </a:r>
            <a:r>
              <a:rPr lang="es-ES" dirty="0" err="1"/>
              <a:t>Nossos</a:t>
            </a:r>
            <a:r>
              <a:rPr lang="es-ES" dirty="0"/>
              <a:t> </a:t>
            </a:r>
            <a:r>
              <a:rPr lang="es-ES" dirty="0" err="1"/>
              <a:t>Interesses</a:t>
            </a:r>
            <a:r>
              <a:rPr lang="es-ES" dirty="0"/>
              <a:t> </a:t>
            </a:r>
            <a:endParaRPr lang="en-CA" dirty="0"/>
          </a:p>
        </p:txBody>
      </p:sp>
      <p:pic>
        <p:nvPicPr>
          <p:cNvPr id="7" name="Picture 6" descr="A cartoon of a person with a sad expression&#10;&#10;AI-generated content may be incorrect.">
            <a:extLst>
              <a:ext uri="{FF2B5EF4-FFF2-40B4-BE49-F238E27FC236}">
                <a16:creationId xmlns:a16="http://schemas.microsoft.com/office/drawing/2014/main" id="{29486EF9-54FE-43C4-A5A8-35913DE86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90" y="980902"/>
            <a:ext cx="8110729" cy="50707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3141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CF9011-6F01-42D8-960E-525A9F61716D}"/>
              </a:ext>
            </a:extLst>
          </p:cNvPr>
          <p:cNvSpPr/>
          <p:nvPr/>
        </p:nvSpPr>
        <p:spPr>
          <a:xfrm>
            <a:off x="1446416" y="5291649"/>
            <a:ext cx="9311666" cy="461665"/>
          </a:xfrm>
          <a:prstGeom prst="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5BF9D4-A951-4962-8E2D-315230E8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4ª </a:t>
            </a:r>
            <a:r>
              <a:rPr lang="en-CA" dirty="0" err="1">
                <a:solidFill>
                  <a:schemeClr val="bg1"/>
                </a:solidFill>
              </a:rPr>
              <a:t>Fase</a:t>
            </a:r>
            <a:r>
              <a:rPr lang="en-CA" dirty="0">
                <a:solidFill>
                  <a:schemeClr val="bg1"/>
                </a:solidFill>
              </a:rPr>
              <a:t>: </a:t>
            </a:r>
            <a:r>
              <a:rPr lang="en-CA" dirty="0" err="1"/>
              <a:t>Fortalecimento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AEB71-B5E0-4657-B43D-1AB04774D619}"/>
              </a:ext>
            </a:extLst>
          </p:cNvPr>
          <p:cNvSpPr txBox="1"/>
          <p:nvPr/>
        </p:nvSpPr>
        <p:spPr>
          <a:xfrm>
            <a:off x="4999702" y="1741667"/>
            <a:ext cx="6811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</a:t>
            </a:r>
            <a:r>
              <a:rPr lang="es-ES" sz="2400" b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poder sindical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participativos e comprometidos que se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se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manifestam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forma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coesa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participativos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informados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400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unidos </a:t>
            </a:r>
            <a:r>
              <a:rPr lang="es-ES" sz="2400" err="1">
                <a:solidFill>
                  <a:srgbClr val="FFD03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estivermos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tornará 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proporcionando poder para </a:t>
            </a:r>
            <a:r>
              <a:rPr lang="es-ES" sz="2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impulsionarmos</a:t>
            </a:r>
            <a:r>
              <a:rPr lang="es-E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mudanças</a:t>
            </a:r>
            <a:r>
              <a:rPr lang="es-E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importantes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31049-3FF7-4E7D-929B-A20BA5A62BA4}"/>
              </a:ext>
            </a:extLst>
          </p:cNvPr>
          <p:cNvSpPr txBox="1"/>
          <p:nvPr/>
        </p:nvSpPr>
        <p:spPr>
          <a:xfrm>
            <a:off x="1556880" y="5314121"/>
            <a:ext cx="9637594" cy="4616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força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está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solidariedade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79784C-133D-4962-BC6D-A8CEA95D5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t="23848" r="6106"/>
          <a:stretch/>
        </p:blipFill>
        <p:spPr>
          <a:xfrm>
            <a:off x="381001" y="1755114"/>
            <a:ext cx="4353232" cy="3169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756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3249571-7408-4288-9147-EF4F80EEF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0981" r="10394" b="34384"/>
          <a:stretch/>
        </p:blipFill>
        <p:spPr>
          <a:xfrm>
            <a:off x="0" y="0"/>
            <a:ext cx="12192000" cy="69655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3FFF4-0A24-4151-A100-D2EEBEC07575}"/>
              </a:ext>
            </a:extLst>
          </p:cNvPr>
          <p:cNvSpPr/>
          <p:nvPr/>
        </p:nvSpPr>
        <p:spPr>
          <a:xfrm>
            <a:off x="795308" y="1936750"/>
            <a:ext cx="9847293" cy="4104715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-241300" y="203200"/>
            <a:ext cx="4371866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/>
            <a:r>
              <a:rPr lang="en-US" sz="22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Resumo</a:t>
            </a:r>
            <a:endParaRPr lang="en-US" sz="22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E8B909"/>
                </a:solidFill>
              </a:rPr>
              <a:t>i</a:t>
            </a:r>
            <a:r>
              <a:rPr lang="en-CA" sz="2000" b="1">
                <a:solidFill>
                  <a:schemeClr val="bg1"/>
                </a:solidFill>
              </a:rPr>
              <a:t>FTI.edu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1046031" y="2132703"/>
            <a:ext cx="85300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futuro do 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está em 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mãos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dirty="0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</a:t>
            </a: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s-ES" sz="2400" dirty="0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 dirty="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</a:t>
            </a:r>
            <a:r>
              <a:rPr lang="en-CA" sz="2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CRUCIAL.</a:t>
            </a: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 a base para a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 unido e </a:t>
            </a:r>
            <a:r>
              <a:rPr lang="es-ES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endParaRPr lang="en-CA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Aft>
                <a:spcPts val="2400"/>
              </a:spcAft>
              <a:buClr>
                <a:srgbClr val="E8B909"/>
              </a:buClr>
              <a:buSzPct val="120000"/>
              <a:buFont typeface="Wingdings" panose="05000000000000000000" pitchFamily="2" charset="2"/>
              <a:buChar char="§"/>
            </a:pPr>
            <a:endParaRPr lang="en-CA" sz="2400" b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BC78E7-5E18-4068-BFB4-4AC7B432A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B58C60-7E91-4645-924B-94F3CBFA33C4}"/>
              </a:ext>
            </a:extLst>
          </p:cNvPr>
          <p:cNvSpPr txBox="1"/>
          <p:nvPr/>
        </p:nvSpPr>
        <p:spPr>
          <a:xfrm>
            <a:off x="576295" y="5098796"/>
            <a:ext cx="102853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 sindicato é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tão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forte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quanto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NOSSOS </a:t>
            </a:r>
            <a:r>
              <a:rPr lang="es-ES" sz="2800" b="1" err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800" b="1">
              <a:solidFill>
                <a:srgbClr val="E7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3000"/>
              </a:lnSpc>
              <a:spcAft>
                <a:spcPts val="1200"/>
              </a:spcAft>
            </a:pPr>
            <a:r>
              <a:rPr lang="en-US" sz="2800" b="1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F68EDF-AEB3-4971-82C6-E2D666EB2F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6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hand holding a phone&#10;&#10;AI-generated content may be incorrect.">
            <a:extLst>
              <a:ext uri="{FF2B5EF4-FFF2-40B4-BE49-F238E27FC236}">
                <a16:creationId xmlns:a16="http://schemas.microsoft.com/office/drawing/2014/main" id="{8FF3C3C7-E097-4ED9-A6C5-502B098068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86" b="5586"/>
          <a:stretch/>
        </p:blipFill>
        <p:spPr>
          <a:xfrm>
            <a:off x="6607629" y="3971096"/>
            <a:ext cx="5588935" cy="238621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7F2B66-5C60-4160-87B3-D082A9F67778}"/>
              </a:ext>
            </a:extLst>
          </p:cNvPr>
          <p:cNvSpPr/>
          <p:nvPr/>
        </p:nvSpPr>
        <p:spPr>
          <a:xfrm>
            <a:off x="504530" y="1445030"/>
            <a:ext cx="11200999" cy="2502247"/>
          </a:xfrm>
          <a:prstGeom prst="roundRect">
            <a:avLst/>
          </a:prstGeom>
          <a:solidFill>
            <a:srgbClr val="FFD03B"/>
          </a:solidFill>
          <a:ln>
            <a:solidFill>
              <a:srgbClr val="FFD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F179FC-0A8D-4F01-83BC-8711CD88FEAA}"/>
              </a:ext>
            </a:extLst>
          </p:cNvPr>
          <p:cNvSpPr txBox="1"/>
          <p:nvPr/>
        </p:nvSpPr>
        <p:spPr>
          <a:xfrm>
            <a:off x="606911" y="1765349"/>
            <a:ext cx="186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Portal </a:t>
            </a:r>
            <a:r>
              <a:rPr lang="es-E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móvel</a:t>
            </a:r>
            <a:r>
              <a:rPr lang="es-E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CA" sz="1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7BCA3-922B-423C-9528-1FB407ABD539}"/>
              </a:ext>
            </a:extLst>
          </p:cNvPr>
          <p:cNvSpPr txBox="1"/>
          <p:nvPr/>
        </p:nvSpPr>
        <p:spPr>
          <a:xfrm>
            <a:off x="2654342" y="1907849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YouTube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B864FA-2046-484F-90AC-77B02E4CD38E}"/>
              </a:ext>
            </a:extLst>
          </p:cNvPr>
          <p:cNvSpPr txBox="1"/>
          <p:nvPr/>
        </p:nvSpPr>
        <p:spPr>
          <a:xfrm>
            <a:off x="4413985" y="1907849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Facebook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1B357D-0CD1-4C25-A80F-B0236EDC257F}"/>
              </a:ext>
            </a:extLst>
          </p:cNvPr>
          <p:cNvSpPr txBox="1"/>
          <p:nvPr/>
        </p:nvSpPr>
        <p:spPr>
          <a:xfrm>
            <a:off x="6210832" y="1896061"/>
            <a:ext cx="2740396" cy="440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Instagram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A75897-65D6-4615-8E1F-8582A8089407}"/>
              </a:ext>
            </a:extLst>
          </p:cNvPr>
          <p:cNvSpPr txBox="1"/>
          <p:nvPr/>
        </p:nvSpPr>
        <p:spPr>
          <a:xfrm>
            <a:off x="10224153" y="1907848"/>
            <a:ext cx="1381626" cy="42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X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2EACB4-72D0-4498-861A-61DD8F04B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28" y="2517224"/>
            <a:ext cx="1038528" cy="10385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3DC866-6779-4199-BAF5-E8650B7B7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59" y="2491079"/>
            <a:ext cx="1038528" cy="10385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C8B8F1-BD96-4904-94DE-95A66EEB1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94" y="2517224"/>
            <a:ext cx="1038528" cy="10385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8EEF7E1-40CF-4694-BCEF-400728B864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668" y="2526703"/>
            <a:ext cx="1038743" cy="103874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8AB0B5-6A59-49D5-B2A0-14D4C7C7FF9F}"/>
              </a:ext>
            </a:extLst>
          </p:cNvPr>
          <p:cNvSpPr txBox="1"/>
          <p:nvPr/>
        </p:nvSpPr>
        <p:spPr>
          <a:xfrm>
            <a:off x="2578301" y="3565446"/>
            <a:ext cx="6697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A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E92D64-4780-4698-B64A-76C6B5281B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81" y="2533347"/>
            <a:ext cx="1041105" cy="104110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53B538C-6522-4FBE-B347-0EF3AF808660}"/>
              </a:ext>
            </a:extLst>
          </p:cNvPr>
          <p:cNvSpPr txBox="1"/>
          <p:nvPr/>
        </p:nvSpPr>
        <p:spPr>
          <a:xfrm>
            <a:off x="8281333" y="1905458"/>
            <a:ext cx="1680036" cy="42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n-US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IUPAT </a:t>
            </a:r>
            <a:r>
              <a:rPr lang="en-US" sz="1400" b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Tiktok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7B704C-6B17-42C4-B7F8-EC63A3B7D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19" y="2534052"/>
            <a:ext cx="1040400" cy="1040400"/>
          </a:xfrm>
          <a:prstGeom prst="rect">
            <a:avLst/>
          </a:prstGeom>
        </p:spPr>
      </p:pic>
      <p:pic>
        <p:nvPicPr>
          <p:cNvPr id="3" name="Picture 2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C6C6FEC7-6921-7D31-A46C-A499404211A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A93726-879F-BA0D-56A1-4DC3D25C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Acompanhe a </a:t>
            </a:r>
            <a:r>
              <a:rPr lang="pt-BR" dirty="0"/>
              <a:t>Nossa Família Sindical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190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0C8021-09E8-41BF-BFD6-AC0A204D1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7" t="20981" r="10394" b="34384"/>
          <a:stretch/>
        </p:blipFill>
        <p:spPr>
          <a:xfrm>
            <a:off x="0" y="0"/>
            <a:ext cx="12192000" cy="69655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14514"/>
            <a:ext cx="12418142" cy="6965576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59E9B88-F81B-C794-437E-79E32F8D2292}"/>
              </a:ext>
            </a:extLst>
          </p:cNvPr>
          <p:cNvSpPr/>
          <p:nvPr/>
        </p:nvSpPr>
        <p:spPr>
          <a:xfrm>
            <a:off x="207587" y="203200"/>
            <a:ext cx="5112558" cy="635000"/>
          </a:xfrm>
          <a:prstGeom prst="parallelogram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Perguntas</a:t>
            </a:r>
            <a:r>
              <a:rPr lang="es-E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 </a:t>
            </a:r>
            <a:r>
              <a:rPr lang="es-ES" sz="2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Comentários</a:t>
            </a:r>
            <a:r>
              <a:rPr lang="es-ES" sz="2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en-CA" sz="2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5D5E5-EDDF-E022-EF23-BAF6ED9B3229}"/>
              </a:ext>
            </a:extLst>
          </p:cNvPr>
          <p:cNvSpPr txBox="1"/>
          <p:nvPr/>
        </p:nvSpPr>
        <p:spPr>
          <a:xfrm>
            <a:off x="774700" y="1524000"/>
            <a:ext cx="9752986" cy="4964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1200"/>
              </a:spcAft>
            </a:pPr>
            <a:r>
              <a:rPr lang="es-E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Informações</a:t>
            </a: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Contato</a:t>
            </a:r>
            <a:endParaRPr lang="en-CA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Support@iupat.org</a:t>
            </a:r>
            <a:endParaRPr lang="en-CA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 Internacional de Pintores e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Ofícios</a:t>
            </a:r>
            <a:r>
              <a:rPr lang="es-ES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Associados</a:t>
            </a:r>
            <a:endParaRPr lang="en-CA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[International Union of Painters and Allied Trades]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7234 Parkway Drive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Hanover, MD 21076</a:t>
            </a:r>
          </a:p>
          <a:p>
            <a:pPr algn="ctr">
              <a:spcAft>
                <a:spcPts val="1200"/>
              </a:spcAft>
            </a:pP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http://www.iupat.org</a:t>
            </a:r>
            <a:r>
              <a:rPr lang="en-CA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1200"/>
              </a:spcAft>
            </a:pPr>
            <a:br>
              <a:rPr lang="en-CA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SINDICATO. 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</a:t>
            </a:r>
            <a:r>
              <a:rPr lang="en-CA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FAMíLIA</a:t>
            </a:r>
            <a:r>
              <a:rPr lang="en-CA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CA" sz="2800" b="1" dirty="0">
                <a:solidFill>
                  <a:srgbClr val="E8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LUTA!</a:t>
            </a:r>
            <a:endParaRPr lang="en-CA" b="1" dirty="0">
              <a:solidFill>
                <a:srgbClr val="E8B90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3000"/>
              </a:lnSpc>
              <a:spcAft>
                <a:spcPts val="1200"/>
              </a:spcAft>
            </a:pPr>
            <a:endParaRPr lang="en-US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C714A-660F-4BB6-A221-89069AD7737C}"/>
              </a:ext>
            </a:extLst>
          </p:cNvPr>
          <p:cNvSpPr txBox="1"/>
          <p:nvPr/>
        </p:nvSpPr>
        <p:spPr>
          <a:xfrm>
            <a:off x="10699042" y="1804958"/>
            <a:ext cx="1373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>
                <a:solidFill>
                  <a:srgbClr val="E8B909"/>
                </a:solidFill>
              </a:rPr>
              <a:t>i</a:t>
            </a:r>
            <a:r>
              <a:rPr lang="en-CA" sz="2000" b="1">
                <a:solidFill>
                  <a:schemeClr val="bg1"/>
                </a:solidFill>
              </a:rPr>
              <a:t>FTI.edu</a:t>
            </a:r>
          </a:p>
        </p:txBody>
      </p:sp>
      <p:pic>
        <p:nvPicPr>
          <p:cNvPr id="11" name="Picture 10" descr="A yellow circle with white text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A2419D31-D53D-4CFA-AD2D-B671E1E671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47627" y="4961139"/>
            <a:ext cx="1152244" cy="11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A65FA-EB27-442F-8132-7C676D50A8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93" y="209543"/>
            <a:ext cx="1727207" cy="172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92BD0-0C88-41C6-8D12-92D726F2E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94" y="203200"/>
            <a:ext cx="1601758" cy="1601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6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A5AF1-4D64-46EB-AB52-6BCF8784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Resultados</a:t>
            </a:r>
            <a:r>
              <a:rPr lang="en-CA" dirty="0"/>
              <a:t> da </a:t>
            </a:r>
            <a:r>
              <a:rPr lang="en-CA" dirty="0" err="1"/>
              <a:t>Aprendizagem</a:t>
            </a:r>
            <a:endParaRPr lang="en-CA" dirty="0"/>
          </a:p>
        </p:txBody>
      </p:sp>
      <p:sp>
        <p:nvSpPr>
          <p:cNvPr id="8" name="Google Shape;114;g367b86df2fb_0_5">
            <a:extLst>
              <a:ext uri="{FF2B5EF4-FFF2-40B4-BE49-F238E27FC236}">
                <a16:creationId xmlns:a16="http://schemas.microsoft.com/office/drawing/2014/main" id="{A29F4F28-4480-4F68-9397-3D203A656A19}"/>
              </a:ext>
            </a:extLst>
          </p:cNvPr>
          <p:cNvSpPr/>
          <p:nvPr/>
        </p:nvSpPr>
        <p:spPr>
          <a:xfrm>
            <a:off x="482600" y="1460500"/>
            <a:ext cx="11125200" cy="4076700"/>
          </a:xfrm>
          <a:prstGeom prst="roundRect">
            <a:avLst>
              <a:gd name="adj" fmla="val 16667"/>
            </a:avLst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5;g367b86df2fb_0_5">
            <a:extLst>
              <a:ext uri="{FF2B5EF4-FFF2-40B4-BE49-F238E27FC236}">
                <a16:creationId xmlns:a16="http://schemas.microsoft.com/office/drawing/2014/main" id="{C460F009-5CFB-4772-A7FF-64D557A547EC}"/>
              </a:ext>
            </a:extLst>
          </p:cNvPr>
          <p:cNvSpPr txBox="1"/>
          <p:nvPr/>
        </p:nvSpPr>
        <p:spPr>
          <a:xfrm>
            <a:off x="935419" y="1643390"/>
            <a:ext cx="10515600" cy="366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Identificar 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eventos e marcos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Explicar a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a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 da IUPAT: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Sindicato,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Família,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</a:t>
            </a:r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Luta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Reconhecer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descrever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enfraquecimento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sindical e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seus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fatores.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Debater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formas por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meio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quais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os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podem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assumir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papel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poder dentro do </a:t>
            </a:r>
            <a:r>
              <a:rPr lang="es-ES" sz="2400" dirty="0" err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nosso</a:t>
            </a:r>
            <a:r>
              <a:rPr lang="es-ES" sz="2400" dirty="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sindicato.</a:t>
            </a:r>
            <a:endParaRPr lang="en-CA" sz="2400"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1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629F14-92C7-0156-5285-CF56DEFDD6FD}"/>
              </a:ext>
            </a:extLst>
          </p:cNvPr>
          <p:cNvSpPr txBox="1"/>
          <p:nvPr/>
        </p:nvSpPr>
        <p:spPr>
          <a:xfrm>
            <a:off x="1389945" y="1238073"/>
            <a:ext cx="516488" cy="331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>
              <a:spcAft>
                <a:spcPts val="650"/>
              </a:spcAft>
            </a:pPr>
            <a:r>
              <a:rPr lang="en-US" sz="4800" b="1" spc="-150">
                <a:solidFill>
                  <a:srgbClr val="E7B90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B84B68-0885-11A0-F0E9-6D18AEABB8F6}"/>
              </a:ext>
            </a:extLst>
          </p:cNvPr>
          <p:cNvSpPr txBox="1"/>
          <p:nvPr/>
        </p:nvSpPr>
        <p:spPr>
          <a:xfrm>
            <a:off x="2150619" y="1341947"/>
            <a:ext cx="89803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 de Mercado no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Passado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no Presente</a:t>
            </a:r>
            <a:endParaRPr lang="en-CA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História</a:t>
            </a:r>
            <a:r>
              <a:rPr lang="en-CA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IUPAT 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Nossa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Missão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s-E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Declaração</a:t>
            </a:r>
            <a:r>
              <a:rPr lang="es-E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Valores</a:t>
            </a:r>
            <a:endParaRPr lang="en-CA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</a:t>
            </a:r>
            <a:r>
              <a:rPr lang="en-CA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dos </a:t>
            </a:r>
            <a:r>
              <a:rPr lang="en-CA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Membros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9B4968-AA76-45E5-ABFE-108A1D7F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>
                <a:solidFill>
                  <a:schemeClr val="bg1"/>
                </a:solidFill>
              </a:rPr>
              <a:t>Tópicos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/>
              <a:t>do </a:t>
            </a:r>
            <a:r>
              <a:rPr lang="en-CA" dirty="0" err="1"/>
              <a:t>Curso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1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F6EEC-E1DB-DB09-A20F-024818E3BE22}"/>
              </a:ext>
            </a:extLst>
          </p:cNvPr>
          <p:cNvSpPr/>
          <p:nvPr/>
        </p:nvSpPr>
        <p:spPr>
          <a:xfrm>
            <a:off x="0" y="3271993"/>
            <a:ext cx="12192000" cy="1602827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BAFBE6-7276-355F-10CE-C73F3D59C0E1}"/>
              </a:ext>
            </a:extLst>
          </p:cNvPr>
          <p:cNvSpPr/>
          <p:nvPr/>
        </p:nvSpPr>
        <p:spPr>
          <a:xfrm>
            <a:off x="0" y="3145756"/>
            <a:ext cx="12192000" cy="152400"/>
          </a:xfrm>
          <a:prstGeom prst="rect">
            <a:avLst/>
          </a:prstGeom>
          <a:solidFill>
            <a:srgbClr val="E8B9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56FB2-BDCA-A849-9D5D-E75B00BCA451}"/>
              </a:ext>
            </a:extLst>
          </p:cNvPr>
          <p:cNvSpPr txBox="1"/>
          <p:nvPr/>
        </p:nvSpPr>
        <p:spPr>
          <a:xfrm>
            <a:off x="145506" y="3243604"/>
            <a:ext cx="91191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Sindicatos de </a:t>
            </a:r>
            <a:r>
              <a:rPr lang="es-ES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CA" sz="3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Participação de Mercado no </a:t>
            </a:r>
          </a:p>
          <a:p>
            <a:r>
              <a:rPr lang="es-ES" sz="32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Passado</a:t>
            </a:r>
            <a:r>
              <a:rPr lang="es-ES" sz="32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no Presente</a:t>
            </a:r>
            <a:endParaRPr lang="en-US" sz="32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225;p7">
            <a:extLst>
              <a:ext uri="{FF2B5EF4-FFF2-40B4-BE49-F238E27FC236}">
                <a16:creationId xmlns:a16="http://schemas.microsoft.com/office/drawing/2014/main" id="{BE1A04EB-48DB-48BA-B2AA-437BFF149837}"/>
              </a:ext>
            </a:extLst>
          </p:cNvPr>
          <p:cNvSpPr/>
          <p:nvPr/>
        </p:nvSpPr>
        <p:spPr>
          <a:xfrm>
            <a:off x="8044820" y="3646940"/>
            <a:ext cx="1682840" cy="1479646"/>
          </a:xfrm>
          <a:prstGeom prst="rect">
            <a:avLst/>
          </a:prstGeom>
          <a:solidFill>
            <a:srgbClr val="FFFFFF">
              <a:alpha val="9803"/>
            </a:srgbClr>
          </a:solidFill>
          <a:ln w="127000" cap="flat" cmpd="sng">
            <a:solidFill>
              <a:srgbClr val="E7B90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chemeClr val="bg1"/>
                </a:solidFill>
                <a:latin typeface="Source Sans Pro"/>
                <a:ea typeface="Source Sans Pro"/>
                <a:sym typeface="Source Sans Pro"/>
              </a:rPr>
              <a:t>01</a:t>
            </a:r>
            <a:endParaRPr sz="10000">
              <a:solidFill>
                <a:schemeClr val="bg1"/>
              </a:solidFill>
            </a:endParaRPr>
          </a:p>
        </p:txBody>
      </p:sp>
      <p:grpSp>
        <p:nvGrpSpPr>
          <p:cNvPr id="2" name="Google Shape;228;p7">
            <a:extLst>
              <a:ext uri="{FF2B5EF4-FFF2-40B4-BE49-F238E27FC236}">
                <a16:creationId xmlns:a16="http://schemas.microsoft.com/office/drawing/2014/main" id="{4A18EBEC-6182-4B29-9B12-26D608C617BC}"/>
              </a:ext>
            </a:extLst>
          </p:cNvPr>
          <p:cNvGrpSpPr/>
          <p:nvPr/>
        </p:nvGrpSpPr>
        <p:grpSpPr>
          <a:xfrm>
            <a:off x="10062363" y="3576470"/>
            <a:ext cx="2464340" cy="1701137"/>
            <a:chOff x="10422411" y="939875"/>
            <a:chExt cx="1837799" cy="1369289"/>
          </a:xfrm>
        </p:grpSpPr>
        <p:pic>
          <p:nvPicPr>
            <p:cNvPr id="14" name="Google Shape;229;p7">
              <a:extLst>
                <a:ext uri="{FF2B5EF4-FFF2-40B4-BE49-F238E27FC236}">
                  <a16:creationId xmlns:a16="http://schemas.microsoft.com/office/drawing/2014/main" id="{C2C3D28D-3503-4E00-81F8-52250BECECB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10422411" y="939875"/>
              <a:ext cx="1254989" cy="1254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230;p7">
              <a:extLst>
                <a:ext uri="{FF2B5EF4-FFF2-40B4-BE49-F238E27FC236}">
                  <a16:creationId xmlns:a16="http://schemas.microsoft.com/office/drawing/2014/main" id="{2E4BFC44-AB6F-4879-97CF-2C79F6C32914}"/>
                </a:ext>
              </a:extLst>
            </p:cNvPr>
            <p:cNvSpPr txBox="1"/>
            <p:nvPr/>
          </p:nvSpPr>
          <p:spPr>
            <a:xfrm>
              <a:off x="11735270" y="1991664"/>
              <a:ext cx="524940" cy="31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®</a:t>
              </a: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466472-48A5-4E2E-B9D4-AD8DFC2E2260}"/>
              </a:ext>
            </a:extLst>
          </p:cNvPr>
          <p:cNvSpPr txBox="1"/>
          <p:nvPr/>
        </p:nvSpPr>
        <p:spPr>
          <a:xfrm>
            <a:off x="10229639" y="5135008"/>
            <a:ext cx="137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E7B909"/>
                </a:solidFill>
              </a:rPr>
              <a:t>i</a:t>
            </a:r>
            <a:r>
              <a:rPr lang="en-CA" sz="2400" b="1"/>
              <a:t>FTI.edu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9663BC-7AF1-4F06-9AE2-9FEE818039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4"/>
          <a:stretch/>
        </p:blipFill>
        <p:spPr>
          <a:xfrm>
            <a:off x="0" y="-57398"/>
            <a:ext cx="6337325" cy="3225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513BBC-D5EB-4FFC-B4FE-85C2FBA49C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0" b="17790"/>
          <a:stretch/>
        </p:blipFill>
        <p:spPr>
          <a:xfrm>
            <a:off x="6337324" y="-120911"/>
            <a:ext cx="5854675" cy="3288637"/>
          </a:xfrm>
          <a:prstGeom prst="rect">
            <a:avLst/>
          </a:prstGeom>
        </p:spPr>
      </p:pic>
      <p:pic>
        <p:nvPicPr>
          <p:cNvPr id="5" name="Picture 4" descr="A yellow circle with a number on it&#10;&#10;AI-generated content may be incorrect.">
            <a:extLst>
              <a:ext uri="{FF2B5EF4-FFF2-40B4-BE49-F238E27FC236}">
                <a16:creationId xmlns:a16="http://schemas.microsoft.com/office/drawing/2014/main" id="{4F335266-DD6F-A30D-FD94-3BD1A198DCB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6606" y="6439639"/>
            <a:ext cx="541967" cy="418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30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8DB2C4-2807-4009-903E-3D35AA93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1947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74B29E-A3BA-42D8-ADD8-F4F30BF31595}"/>
              </a:ext>
            </a:extLst>
          </p:cNvPr>
          <p:cNvSpPr/>
          <p:nvPr/>
        </p:nvSpPr>
        <p:spPr>
          <a:xfrm>
            <a:off x="3606291" y="4137750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1" y="3146993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3AF273-6904-4FE0-AB3F-356ECC2ED452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40022B-8D35-42B6-9650-C5C386FDC12E}"/>
              </a:ext>
            </a:extLst>
          </p:cNvPr>
          <p:cNvSpPr/>
          <p:nvPr/>
        </p:nvSpPr>
        <p:spPr>
          <a:xfrm>
            <a:off x="5705784" y="3150302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47150-6570-45B7-8D80-DDAB8CAA61D2}"/>
              </a:ext>
            </a:extLst>
          </p:cNvPr>
          <p:cNvSpPr txBox="1"/>
          <p:nvPr/>
        </p:nvSpPr>
        <p:spPr>
          <a:xfrm>
            <a:off x="1914116" y="1850368"/>
            <a:ext cx="91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década de 1940?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276360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96DB3E-6DDA-4B3F-97BD-63418E533F3C}"/>
              </a:ext>
            </a:extLst>
          </p:cNvPr>
          <p:cNvSpPr txBox="1"/>
          <p:nvPr/>
        </p:nvSpPr>
        <p:spPr>
          <a:xfrm>
            <a:off x="6092812" y="3293024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612E9A-7CE9-44B4-9F69-EAB8AE836DFF}"/>
              </a:ext>
            </a:extLst>
          </p:cNvPr>
          <p:cNvSpPr txBox="1"/>
          <p:nvPr/>
        </p:nvSpPr>
        <p:spPr>
          <a:xfrm>
            <a:off x="3913731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DB7F8-7285-4DDD-B177-FC11EE7E2FF3}"/>
              </a:ext>
            </a:extLst>
          </p:cNvPr>
          <p:cNvSpPr txBox="1"/>
          <p:nvPr/>
        </p:nvSpPr>
        <p:spPr>
          <a:xfrm rot="20669704">
            <a:off x="833675" y="1506913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986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233368" y="4144361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6" descr="Professional Painters Confront the Roller – Disposable America">
            <a:extLst>
              <a:ext uri="{FF2B5EF4-FFF2-40B4-BE49-F238E27FC236}">
                <a16:creationId xmlns:a16="http://schemas.microsoft.com/office/drawing/2014/main" id="{6943A808-3458-4E76-B514-B6D33F49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5" y="2849278"/>
            <a:ext cx="3879947" cy="310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E9F975-3412-4B8F-AEAC-0BE87C0C6951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37F964-A191-456F-8D82-12887979970D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87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104D64-7DDC-4D68-A17C-EAFD5F2EF7C9}"/>
              </a:ext>
            </a:extLst>
          </p:cNvPr>
          <p:cNvSpPr txBox="1"/>
          <p:nvPr/>
        </p:nvSpPr>
        <p:spPr>
          <a:xfrm>
            <a:off x="5925746" y="3525725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err="1">
                <a:solidFill>
                  <a:srgbClr val="FFC000"/>
                </a:solidFill>
                <a:latin typeface="Questa Slab" panose="02000000000000000000" pitchFamily="50" charset="0"/>
              </a:rPr>
              <a:t>Resposta</a:t>
            </a:r>
            <a:endParaRPr lang="en-CA" sz="2800" b="1">
              <a:solidFill>
                <a:srgbClr val="FFC000"/>
              </a:solidFill>
              <a:latin typeface="Questa Slab" panose="020000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FAB6C-F947-81CB-D62E-C5406FA616B9}"/>
              </a:ext>
            </a:extLst>
          </p:cNvPr>
          <p:cNvSpPr txBox="1"/>
          <p:nvPr/>
        </p:nvSpPr>
        <p:spPr>
          <a:xfrm>
            <a:off x="1914116" y="1850368"/>
            <a:ext cx="910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década de 1940?</a:t>
            </a:r>
            <a:endParaRPr lang="en-CA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1DD32-FAC7-5860-81C0-15CDFD6E6FF1}"/>
              </a:ext>
            </a:extLst>
          </p:cNvPr>
          <p:cNvSpPr txBox="1"/>
          <p:nvPr/>
        </p:nvSpPr>
        <p:spPr>
          <a:xfrm rot="20669704">
            <a:off x="833675" y="1506913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45380C3F-2704-877A-CCF1-F57A88221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1947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90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E74B29E-A3BA-42D8-ADD8-F4F30BF31595}"/>
              </a:ext>
            </a:extLst>
          </p:cNvPr>
          <p:cNvSpPr/>
          <p:nvPr/>
        </p:nvSpPr>
        <p:spPr>
          <a:xfrm>
            <a:off x="3606291" y="4137750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BCFB273-0E90-4489-ADB6-3469CFADFB6E}"/>
              </a:ext>
            </a:extLst>
          </p:cNvPr>
          <p:cNvSpPr/>
          <p:nvPr/>
        </p:nvSpPr>
        <p:spPr>
          <a:xfrm>
            <a:off x="3606291" y="3146993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3AF273-6904-4FE0-AB3F-356ECC2ED452}"/>
              </a:ext>
            </a:extLst>
          </p:cNvPr>
          <p:cNvSpPr/>
          <p:nvPr/>
        </p:nvSpPr>
        <p:spPr>
          <a:xfrm>
            <a:off x="5705784" y="4146021"/>
            <a:ext cx="1905000" cy="6553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E40022B-8D35-42B6-9650-C5C386FDC12E}"/>
              </a:ext>
            </a:extLst>
          </p:cNvPr>
          <p:cNvSpPr/>
          <p:nvPr/>
        </p:nvSpPr>
        <p:spPr>
          <a:xfrm>
            <a:off x="5705784" y="3150302"/>
            <a:ext cx="1905000" cy="655320"/>
          </a:xfrm>
          <a:prstGeom prst="roundRect">
            <a:avLst/>
          </a:prstGeom>
          <a:solidFill>
            <a:srgbClr val="EEB31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B47150-6570-45B7-8D80-DDAB8CAA61D2}"/>
              </a:ext>
            </a:extLst>
          </p:cNvPr>
          <p:cNvSpPr txBox="1"/>
          <p:nvPr/>
        </p:nvSpPr>
        <p:spPr>
          <a:xfrm>
            <a:off x="1836762" y="1914380"/>
            <a:ext cx="858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porcentagem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trabalhadores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construção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civil </a:t>
            </a:r>
            <a:r>
              <a:rPr lang="es-E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pertencia</a:t>
            </a:r>
            <a:r>
              <a:rPr lang="es-E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sindicatos nos Estados Unidos em 2024?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928DD0-451E-41E3-A008-45DFD78DC3CF}"/>
              </a:ext>
            </a:extLst>
          </p:cNvPr>
          <p:cNvSpPr txBox="1"/>
          <p:nvPr/>
        </p:nvSpPr>
        <p:spPr>
          <a:xfrm>
            <a:off x="3890715" y="3276360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0.3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96DB3E-6DDA-4B3F-97BD-63418E533F3C}"/>
              </a:ext>
            </a:extLst>
          </p:cNvPr>
          <p:cNvSpPr txBox="1"/>
          <p:nvPr/>
        </p:nvSpPr>
        <p:spPr>
          <a:xfrm>
            <a:off x="6092812" y="3293024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.5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612E9A-7CE9-44B4-9F69-EAB8AE836DFF}"/>
              </a:ext>
            </a:extLst>
          </p:cNvPr>
          <p:cNvSpPr txBox="1"/>
          <p:nvPr/>
        </p:nvSpPr>
        <p:spPr>
          <a:xfrm>
            <a:off x="3913731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CA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3.2</a:t>
            </a:r>
            <a:r>
              <a:rPr lang="pl-PL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D55A7D-5C25-4D96-8209-669F1EE62287}"/>
              </a:ext>
            </a:extLst>
          </p:cNvPr>
          <p:cNvSpPr txBox="1"/>
          <p:nvPr/>
        </p:nvSpPr>
        <p:spPr>
          <a:xfrm>
            <a:off x="6130130" y="4239777"/>
            <a:ext cx="1336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Clr>
                <a:schemeClr val="tx1"/>
              </a:buClr>
              <a:buSzPct val="125000"/>
            </a:pPr>
            <a:r>
              <a:rPr lang="en-CA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 25</a:t>
            </a:r>
            <a:r>
              <a:rPr lang="pl-PL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F3D53-799F-4DDE-A2C4-9197E462F3E3}"/>
              </a:ext>
            </a:extLst>
          </p:cNvPr>
          <p:cNvSpPr txBox="1"/>
          <p:nvPr/>
        </p:nvSpPr>
        <p:spPr>
          <a:xfrm rot="20669704">
            <a:off x="833676" y="1556788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2ª </a:t>
            </a:r>
            <a:r>
              <a:rPr lang="es-ES" sz="2400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Pergunta</a:t>
            </a:r>
            <a:endParaRPr lang="en-CA" sz="2400" b="1" dirty="0">
              <a:solidFill>
                <a:srgbClr val="FFC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DC518C16-2B91-5F93-756E-550088F9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Participação de Mercado </a:t>
            </a:r>
            <a:r>
              <a:rPr lang="en-CA" dirty="0">
                <a:solidFill>
                  <a:schemeClr val="bg1"/>
                </a:solidFill>
              </a:rPr>
              <a:t>- </a:t>
            </a:r>
            <a:r>
              <a:rPr lang="en-CA" dirty="0"/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395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5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HIDE_SLIDE" val="0"/>
  <p:tag name="ARTICULATE_NAV_LEVEL" val="1"/>
  <p:tag name="ARTICULATE_PLAYER_CONTROL_NEXT" val="False"/>
  <p:tag name="ARTICULATE_PLAYER_CONTROL_PREVIOUS" val="False"/>
  <p:tag name="ARTICULATE_SLIDE_PAUSE" val="1"/>
  <p:tag name="ARTICULATE_SLIDE_PRESENTER_GUID" val="591c2249-4092-43db-93c7-ac5a4b15c437"/>
  <p:tag name="ARTICULATE_SLIDE_THUMBNAIL_REFRESH" val="1"/>
  <p:tag name="ARTICULATE_TOC_EXPANDED" val="True"/>
  <p:tag name="ARTICULATE_USED_LAYOUT" val="7"/>
  <p:tag name="AUDIO_ID" val="26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HIDE_SLIDE" val="0"/>
  <p:tag name="ARTICULATE_NAV_LEVEL" val="1"/>
  <p:tag name="ARTICULATE_PLAYER_CONTROL_NEXT" val="False"/>
  <p:tag name="ARTICULATE_PLAYER_CONTROL_PREVIOUS" val="False"/>
  <p:tag name="ARTICULATE_SLIDE_PAUSE" val="1"/>
  <p:tag name="ARTICULATE_SLIDE_PRESENTER_GUID" val="591c2249-4092-43db-93c7-ac5a4b15c437"/>
  <p:tag name="ARTICULATE_SLIDE_THUMBNAIL_REFRESH" val="1"/>
  <p:tag name="ARTICULATE_TOC_EXPANDED" val="True"/>
  <p:tag name="ARTICULATE_USED_LAYOUT" val="7"/>
  <p:tag name="AUDIO_ID" val="2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178097-771c-4e8d-9149-af69e58813a5">
      <Terms xmlns="http://schemas.microsoft.com/office/infopath/2007/PartnerControls"/>
    </lcf76f155ced4ddcb4097134ff3c332f>
    <TaxCatchAll xmlns="13748c86-76ba-41f4-a715-3b559f556d7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EF45425B51C41BC2ABA6CF3D99BB9" ma:contentTypeVersion="20" ma:contentTypeDescription="Create a new document." ma:contentTypeScope="" ma:versionID="577461f8ea61faa2edb29bc5689546e3">
  <xsd:schema xmlns:xsd="http://www.w3.org/2001/XMLSchema" xmlns:xs="http://www.w3.org/2001/XMLSchema" xmlns:p="http://schemas.microsoft.com/office/2006/metadata/properties" xmlns:ns2="13748c86-76ba-41f4-a715-3b559f556d7b" xmlns:ns3="7c178097-771c-4e8d-9149-af69e58813a5" targetNamespace="http://schemas.microsoft.com/office/2006/metadata/properties" ma:root="true" ma:fieldsID="87511021a6656ba3b21bec0ca95597b1" ns2:_="" ns3:_="">
    <xsd:import namespace="13748c86-76ba-41f4-a715-3b559f556d7b"/>
    <xsd:import namespace="7c178097-771c-4e8d-9149-af69e58813a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48c86-76ba-41f4-a715-3b559f556d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7d04ba7-2f0f-4e80-b640-07b51af8341c}" ma:internalName="TaxCatchAll" ma:showField="CatchAllData" ma:web="13748c86-76ba-41f4-a715-3b559f556d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78097-771c-4e8d-9149-af69e5881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60bb60-eb52-4480-9d88-86b309026b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5771A5-76B5-4380-BEA3-F87A9ABF14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8A0A30-BFD2-4738-8DAB-63CF6A72EA5A}">
  <ds:schemaRefs>
    <ds:schemaRef ds:uri="7c178097-771c-4e8d-9149-af69e58813a5"/>
    <ds:schemaRef ds:uri="http://purl.org/dc/elements/1.1/"/>
    <ds:schemaRef ds:uri="http://purl.org/dc/terms/"/>
    <ds:schemaRef ds:uri="13748c86-76ba-41f4-a715-3b559f556d7b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C0FBD4E-C684-4161-9793-D2B739BB914D}">
  <ds:schemaRefs>
    <ds:schemaRef ds:uri="13748c86-76ba-41f4-a715-3b559f556d7b"/>
    <ds:schemaRef ds:uri="7c178097-771c-4e8d-9149-af69e58813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10269</Words>
  <Application>Microsoft Office PowerPoint</Application>
  <PresentationFormat>Widescreen</PresentationFormat>
  <Paragraphs>563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Halyard Display</vt:lpstr>
      <vt:lpstr>Open Sans</vt:lpstr>
      <vt:lpstr>Questa Slab</vt:lpstr>
      <vt:lpstr>Source Sans Pro</vt:lpstr>
      <vt:lpstr>Wingdings</vt:lpstr>
      <vt:lpstr>Office Theme</vt:lpstr>
      <vt:lpstr>PowerPoint Presentation</vt:lpstr>
      <vt:lpstr>Introdução</vt:lpstr>
      <vt:lpstr>Descrição do Curso</vt:lpstr>
      <vt:lpstr>Resultados da Aprendizagem</vt:lpstr>
      <vt:lpstr>Tópicos do Curso</vt:lpstr>
      <vt:lpstr>PowerPoint Presentation</vt:lpstr>
      <vt:lpstr>Participação de Mercado - 1947</vt:lpstr>
      <vt:lpstr>Participação de Mercado - 1947</vt:lpstr>
      <vt:lpstr>Participação de Mercado - 2024</vt:lpstr>
      <vt:lpstr>Participação de Mercado - 2024</vt:lpstr>
      <vt:lpstr>Variação no Total de Adesões</vt:lpstr>
      <vt:lpstr>Porcentagem de Trabalhadores da Construção Civil Pertencentes a Sindicatos nos Estados Unidos</vt:lpstr>
      <vt:lpstr>Variação no Número de Membros do Conselho Distrital 35</vt:lpstr>
      <vt:lpstr>PowerPoint Presentation</vt:lpstr>
      <vt:lpstr>Pré-convenção de 1994</vt:lpstr>
      <vt:lpstr>Convenção de 1994</vt:lpstr>
      <vt:lpstr>1999 - 2009</vt:lpstr>
      <vt:lpstr>2010 - Presente</vt:lpstr>
      <vt:lpstr>Obstáculos</vt:lpstr>
      <vt:lpstr>PowerPoint Presentation</vt:lpstr>
      <vt:lpstr>Nossa Missão</vt:lpstr>
      <vt:lpstr>IUPAT Declaração de Valores</vt:lpstr>
      <vt:lpstr>PowerPoint Presentation</vt:lpstr>
      <vt:lpstr>Capacitação dos Membros : 4 Fases</vt:lpstr>
      <vt:lpstr>1ª Fase: Construção da Base</vt:lpstr>
      <vt:lpstr>2ª Fase : Participação</vt:lpstr>
      <vt:lpstr> 2ª Fase : Participação - Lista de Verificação de Participação de Membros</vt:lpstr>
      <vt:lpstr> 3ª Fase: Instrução</vt:lpstr>
      <vt:lpstr>O Que é Escuta Ativa?</vt:lpstr>
      <vt:lpstr>Principais Elementos da Escuta Ativa</vt:lpstr>
      <vt:lpstr>7 Dicas Importantes para Lidar com Situações Difíceis</vt:lpstr>
      <vt:lpstr>Pratique a Escuta Ativa — Cenário 1: Não Somos Ouvidos</vt:lpstr>
      <vt:lpstr>Pratique a Escuta Ativa — Cenário 2: Nosso Sindicato Não me Apoia. </vt:lpstr>
      <vt:lpstr>Pratique a Escuta Ativa — Cenário 3: Incapacidade de Priorizar Nossos Interesses </vt:lpstr>
      <vt:lpstr>4ª Fase: Fortalecimento</vt:lpstr>
      <vt:lpstr>PowerPoint Presentation</vt:lpstr>
      <vt:lpstr>Acompanhe a Nossa Família Sindical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 Ocelot</dc:creator>
  <cp:lastModifiedBy>Donna Cruz</cp:lastModifiedBy>
  <cp:revision>65</cp:revision>
  <dcterms:created xsi:type="dcterms:W3CDTF">2024-09-19T19:34:13Z</dcterms:created>
  <dcterms:modified xsi:type="dcterms:W3CDTF">2026-03-03T16:43:06Z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C327BAA6-9E6B-4D50-8729-8CEBD4447D9C</vt:lpwstr>
  </property>
  <property fmtid="{D5CDD505-2E9C-101B-9397-08002B2CF9AE}" pid="3" name="ArticulatePath">
    <vt:lpwstr>Template</vt:lpwstr>
  </property>
  <property fmtid="{D5CDD505-2E9C-101B-9397-08002B2CF9AE}" pid="4" name="ContentTypeId">
    <vt:lpwstr>0x010100A79EF45425B51C41BC2ABA6CF3D99BB9</vt:lpwstr>
  </property>
  <property fmtid="{D5CDD505-2E9C-101B-9397-08002B2CF9AE}" pid="5" name="MediaServiceImageTags">
    <vt:lpwstr/>
  </property>
</Properties>
</file>