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57" autoAdjust="0"/>
  </p:normalViewPr>
  <p:slideViewPr>
    <p:cSldViewPr snapToGrid="0">
      <p:cViewPr varScale="1">
        <p:scale>
          <a:sx n="56" d="100"/>
          <a:sy n="56" d="100"/>
        </p:scale>
        <p:origin x="996" y="7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5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2025-10-09</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10/9/2025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linkedin.com/videos/simonsinek_listening-isnt-waiting-for-your-turn-to-activity-7290821845153435649-6I3I/" TargetMode="External"/><Relationship Id="rId2" Type="http://schemas.openxmlformats.org/officeDocument/2006/relationships/slide" Target="../slides/slide29.xml"/><Relationship Id="rId1" Type="http://schemas.openxmlformats.org/officeDocument/2006/relationships/notesMaster" Target="../notesMasters/notesMaster1.xml"/><Relationship Id="rId4" Type="http://schemas.openxmlformats.org/officeDocument/2006/relationships/hyperlink" Target="https://www.youtube.com/embed/Lkj86o69c5c"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1M.</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pasado, se desconocieron grandes sectores de trabajo y de zonas geográficas.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Producto de la vorágine de cambios externos, cedimos demasiado terreno.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FORMULE las siguientes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¿Alguno puede decirme dónde estaba la unidad de cristalería más grande en la década de 1980? (Recapitule sobre algunas respuestas). Se encontraba en Houston, Texas. </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 (Proporcione sus propios ejemplos para su Consejo de Distrito).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dato nos conduce a la última pieza del rompecabezas. Apatía por parte de los afiliados.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dirty="0">
              <a:solidFill>
                <a:schemeClr val="tx1"/>
              </a:solidFill>
              <a:effectLst/>
              <a:latin typeface="+mn-lt"/>
              <a:ea typeface="+mn-ea"/>
              <a:cs typeface="+mn-cs"/>
            </a:endParaRPr>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Esto significa que, como sindicato, tomamos la iniciativa de estar frente a nuestros miembros una y otra vez y demostrar que nos importan al escucharnos verdaderamente y comprometernos unos con otros.</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¿Cuáles son las diferentes formas en las que los afiliados reciben algún tipo de instrucción?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s-ES" sz="1200" kern="1200" dirty="0">
                <a:solidFill>
                  <a:schemeClr val="tx1"/>
                </a:solidFill>
                <a:effectLst/>
                <a:latin typeface="+mn-lt"/>
                <a:ea typeface="+mn-ea"/>
                <a:cs typeface="+mn-cs"/>
              </a:rPr>
              <a:t>MENCIONE que la escucha activa es una habilidad básica para propiciar una comunicación efectiva; en particular, en entornos sindicales en los que las conversaciones desafiantes o delicadas son algo frecuente. La escucha activa implica concentrarse y comprender todo lo que la otra persona está diciendo y responder y recordarlo. No se limita únicamente a escuchar y procesar las palabras de la otra persona, sino también reconocer las emociones, el lenguaje corporal y las inquietudes latentes del hablante. La implementación de este enfoque ayuda a generar confianza, resolver conflictos y mejorar las relaciones con los afiliados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repasará los elementos clave de la escucha activa. Luego, examinará las tres preguntas principales de los afiliados. Estas situaciones de ejemplo ofrecen la oportunidad de practicar la escucha activa y la gestión de situaciones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que la escucha activa va mucho más allá que solo limitarse a esperar su turno para hablar. Escuchar se refiere la capacidad de hacer que los demás se sientan escuchados. Una de las formas de lograrlo es mediante la puesta en práctica de estas tres frases cuando interactúa con una persona: “Cuéntame más”, “Continúa” y “¿Qué más?”. Si las pone en práctica, rápidamente se dará cuenta el grado de esfuerzo que se necesita para prestar atención a lo que dice la persona con la que está hablando, así como de lo difícil que resulta resistir la tentación de interrumpir, corregir o, de algún modo, reformular o que dice. Por otro lado, ¿por qué decimos que se trata de una habilidad? Porque todas las habilidades requieren esfuerzo y, en este caso, el esfuerzo vale la pena.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Recursos adicionales: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Simon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Sinek</a:t>
            </a:r>
            <a:r>
              <a:rPr lang="es-ES" sz="1200" kern="1200" dirty="0">
                <a:solidFill>
                  <a:schemeClr val="tx1"/>
                </a:solidFill>
                <a:effectLst/>
                <a:latin typeface="+mn-lt"/>
                <a:ea typeface="+mn-ea"/>
                <a:cs typeface="+mn-cs"/>
              </a:rPr>
              <a:t> en LinkedIn: </a:t>
            </a:r>
            <a:r>
              <a:rPr lang="es-ES" sz="1200" kern="1200" dirty="0" err="1">
                <a:solidFill>
                  <a:schemeClr val="tx1"/>
                </a:solidFill>
                <a:effectLst/>
                <a:latin typeface="+mn-lt"/>
                <a:ea typeface="+mn-ea"/>
                <a:cs typeface="+mn-cs"/>
              </a:rPr>
              <a:t>Listening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isn’t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waiting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your</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turn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speak</a:t>
            </a:r>
            <a:r>
              <a:rPr lang="es-ES" sz="1200" kern="1200" dirty="0">
                <a:solidFill>
                  <a:schemeClr val="tx1"/>
                </a:solidFill>
                <a:effectLst/>
                <a:latin typeface="+mn-lt"/>
                <a:ea typeface="+mn-ea"/>
                <a:cs typeface="+mn-cs"/>
              </a:rPr>
              <a:t> (Escuchar no es esperar tu turno para hablar). - </a:t>
            </a:r>
            <a:r>
              <a:rPr lang="es-ES" sz="1200" u="sng" kern="1200" dirty="0">
                <a:solidFill>
                  <a:schemeClr val="tx1"/>
                </a:solidFill>
                <a:effectLst/>
                <a:latin typeface="+mn-lt"/>
                <a:ea typeface="+mn-ea"/>
                <a:cs typeface="+mn-cs"/>
                <a:hlinkClick r:id="rId3"/>
              </a:rPr>
              <a:t>https://www.linkedin.com/videos/simonsinek_listening-isnt-waiting-for-your-turn-to-activity-7290821845153435649-6I3I/</a:t>
            </a:r>
            <a:r>
              <a:rPr lang="es-U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Enlace de video (en inglés). </a:t>
            </a:r>
            <a:r>
              <a:rPr lang="es-ES" sz="1200" kern="1200" dirty="0" err="1">
                <a:solidFill>
                  <a:schemeClr val="tx1"/>
                </a:solidFill>
                <a:effectLst/>
                <a:latin typeface="+mn-lt"/>
                <a:ea typeface="+mn-ea"/>
                <a:cs typeface="+mn-cs"/>
              </a:rPr>
              <a:t>How</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To</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Actively</a:t>
            </a:r>
            <a:r>
              <a:rPr lang="es-ES" sz="1200" kern="1200" dirty="0">
                <a:solidFill>
                  <a:schemeClr val="tx1"/>
                </a:solidFill>
                <a:effectLst/>
                <a:latin typeface="+mn-lt"/>
                <a:ea typeface="+mn-ea"/>
                <a:cs typeface="+mn-cs"/>
              </a:rPr>
              <a:t> Listen (</a:t>
            </a:r>
            <a:r>
              <a:rPr lang="es-ES" sz="1200" kern="1200" dirty="0" err="1">
                <a:solidFill>
                  <a:schemeClr val="tx1"/>
                </a:solidFill>
                <a:effectLst/>
                <a:latin typeface="+mn-lt"/>
                <a:ea typeface="+mn-ea"/>
                <a:cs typeface="+mn-cs"/>
              </a:rPr>
              <a:t>Even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During</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Uncomfortable</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Conversations</a:t>
            </a:r>
            <a:r>
              <a:rPr lang="es-ES" sz="1200" kern="1200" dirty="0">
                <a:solidFill>
                  <a:schemeClr val="tx1"/>
                </a:solidFill>
                <a:effectLst/>
                <a:latin typeface="+mn-lt"/>
                <a:ea typeface="+mn-ea"/>
                <a:cs typeface="+mn-cs"/>
              </a:rPr>
              <a:t>) [Cómo escuchar de manera activa (incluso durante conversaciones incómodas]. - </a:t>
            </a:r>
            <a:r>
              <a:rPr lang="es-ES" sz="1200" u="sng" kern="1200" dirty="0">
                <a:solidFill>
                  <a:schemeClr val="tx1"/>
                </a:solidFill>
                <a:effectLst/>
                <a:latin typeface="+mn-lt"/>
                <a:ea typeface="+mn-ea"/>
                <a:cs typeface="+mn-cs"/>
                <a:hlinkClick r:id="rId4"/>
              </a:rPr>
              <a:t>https://www.youtube.com/embed/Lkj86o69c5c</a:t>
            </a:r>
            <a:endParaRPr lang="en-CA"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ANALICE los principales elementos de la escucha activa.</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1. Concentración: </a:t>
            </a:r>
            <a:r>
              <a:rPr lang="es-ES" sz="1200" kern="1200">
                <a:solidFill>
                  <a:schemeClr val="tx1"/>
                </a:solidFill>
                <a:effectLst/>
                <a:latin typeface="+mn-lt"/>
                <a:ea typeface="+mn-ea"/>
                <a:cs typeface="+mn-cs"/>
              </a:rPr>
              <a:t>deje de hablar. Preste toda su atención al interlocutor.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distracciones: </a:t>
            </a:r>
            <a:r>
              <a:rPr lang="es-ES" sz="1200" kern="1200">
                <a:solidFill>
                  <a:schemeClr val="tx1"/>
                </a:solidFill>
                <a:effectLst/>
                <a:latin typeface="+mn-lt"/>
                <a:ea typeface="+mn-ea"/>
                <a:cs typeface="+mn-cs"/>
              </a:rPr>
              <a:t>guarde los teléfonos, los anotadores, etc. Mantenga el contacto visual con los afiliados durante toda la conversación.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Esté atento: </a:t>
            </a:r>
            <a:r>
              <a:rPr lang="es-ES" sz="1200" kern="1200">
                <a:solidFill>
                  <a:schemeClr val="tx1"/>
                </a:solidFill>
                <a:effectLst/>
                <a:latin typeface="+mn-lt"/>
                <a:ea typeface="+mn-ea"/>
                <a:cs typeface="+mn-cs"/>
              </a:rPr>
              <a:t>tome una nota mental del entorno. Puede aprender mucho sobre un afiliado si analiza el entorno en el que se mueve.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Centre la atención en sus palabras, sus ideas y los sentimientos que demuestra en relación con el tema. Observa sus expresiones faciales, los gestos que realiza con las manos, etc. Deje a un lado los papeles, los bolígrafos, etc. A veces, se puede aprender tanto o más de lo que no se dice como de lo que se pone en palabras.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Haga una pausa:</a:t>
            </a:r>
            <a:r>
              <a:rPr lang="es-ES" sz="1200" kern="1200">
                <a:solidFill>
                  <a:schemeClr val="tx1"/>
                </a:solidFill>
                <a:effectLst/>
                <a:latin typeface="+mn-lt"/>
                <a:ea typeface="+mn-ea"/>
                <a:cs typeface="+mn-cs"/>
              </a:rPr>
              <a:t> el cerebro humano procesa los pensamientos o las ideas cuatro veces más rápido que las palabras. Muchas veces, resulta más fácil ir por delante en la conversación, utilizando sus suposiciones para rellenar los vacíos y formular una respuesta. Resista este impulso y concéntrate en lo que está diciendo el afiliado.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Permanezca receptivo: </a:t>
            </a:r>
            <a:r>
              <a:rPr lang="es-ES" sz="1200" kern="1200">
                <a:solidFill>
                  <a:schemeClr val="tx1"/>
                </a:solidFill>
                <a:effectLst/>
                <a:latin typeface="+mn-lt"/>
                <a:ea typeface="+mn-ea"/>
                <a:cs typeface="+mn-cs"/>
              </a:rPr>
              <a:t>nunca asuma que ya sabe qué necesita el afiliado con el que está hablando.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interrumpa: </a:t>
            </a:r>
            <a:r>
              <a:rPr lang="es-ES" sz="1200" kern="1200">
                <a:solidFill>
                  <a:schemeClr val="tx1"/>
                </a:solidFill>
                <a:effectLst/>
                <a:latin typeface="+mn-lt"/>
                <a:ea typeface="+mn-ea"/>
                <a:cs typeface="+mn-cs"/>
              </a:rPr>
              <a:t>tómese el tiempo para escuchar la historia completa del afiliado o del trabajador. Deje que su interlocutor exprese por completo qué piensa antes de responder. Todo lo que el afiliado quiere decirnos reviste un gran valor para promover nuestra campaña.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Evite las excursiones de pesca: </a:t>
            </a:r>
            <a:r>
              <a:rPr lang="es-ES" sz="1200" kern="1200">
                <a:solidFill>
                  <a:schemeClr val="tx1"/>
                </a:solidFill>
                <a:effectLst/>
                <a:latin typeface="+mn-lt"/>
                <a:ea typeface="+mn-ea"/>
                <a:cs typeface="+mn-cs"/>
              </a:rPr>
              <a:t>no formule preguntas capciosas del tipo “¿no está de acuerdo en que...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2. Reconocimiento: </a:t>
            </a:r>
            <a:r>
              <a:rPr lang="es-ES" sz="1200" kern="1200">
                <a:solidFill>
                  <a:schemeClr val="tx1"/>
                </a:solidFill>
                <a:effectLst/>
                <a:latin typeface="+mn-lt"/>
                <a:ea typeface="+mn-ea"/>
                <a:cs typeface="+mn-cs"/>
              </a:rPr>
              <a:t>demuestre que está comprometido con el tema. Para ello, asiente con la cabeza, mantenga el contacto visual y use breves acuses de recibo verbales (p. ej., “Ya veo”, “Continúe”).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3. Especificación: </a:t>
            </a:r>
            <a:r>
              <a:rPr lang="es-ES" sz="1200" kern="1200">
                <a:solidFill>
                  <a:schemeClr val="tx1"/>
                </a:solidFill>
                <a:effectLst/>
                <a:latin typeface="+mn-lt"/>
                <a:ea typeface="+mn-ea"/>
                <a:cs typeface="+mn-cs"/>
              </a:rPr>
              <a:t>formule todas las preguntas necesarias para aclarar el mensaje. Asegúrese de no hacer preguntas que puedan avergonzar al interlocutor. Las preguntas deben estar orientadas a los temas principales. Concéntrese en las ideas y no en el material anecdótico, es decir, ejemplos, estadísticas, etc.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4. Empatía: </a:t>
            </a:r>
            <a:r>
              <a:rPr lang="es-ES" sz="1200" kern="1200">
                <a:solidFill>
                  <a:schemeClr val="tx1"/>
                </a:solidFill>
                <a:effectLst/>
                <a:latin typeface="+mn-lt"/>
                <a:ea typeface="+mn-ea"/>
                <a:cs typeface="+mn-cs"/>
              </a:rPr>
              <a:t>a veces, los afiliados simplemente necesitan desahogarse. Déjalos. Estamos ahí para escuchar, no para juzgar. Demuestre que entiende por lo que está pasando el interlocutor. Ponga de manifiesto sus propios prejuicios. No permita que sus sentimientos hacia el interlocutor ejerzan algún tipo de influencia en la interpretación de lo que está contando.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desestime las inquietudes que plantea un afiliado o trabajador: </a:t>
            </a:r>
            <a:r>
              <a:rPr lang="es-ES" sz="1200" kern="1200">
                <a:solidFill>
                  <a:schemeClr val="tx1"/>
                </a:solidFill>
                <a:effectLst/>
                <a:latin typeface="+mn-lt"/>
                <a:ea typeface="+mn-ea"/>
                <a:cs typeface="+mn-cs"/>
              </a:rPr>
              <a:t>incluso si un afiliado expresa su decepción con el sindicato o con usted, hágale saber que lo está escuchando y pregúntele qué se necesitaría para hacer las cosas bien.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Encuentre puntos en común: </a:t>
            </a:r>
            <a:r>
              <a:rPr lang="es-ES" sz="1200" kern="1200">
                <a:solidFill>
                  <a:schemeClr val="tx1"/>
                </a:solidFill>
                <a:effectLst/>
                <a:latin typeface="+mn-lt"/>
                <a:ea typeface="+mn-ea"/>
                <a:cs typeface="+mn-cs"/>
              </a:rPr>
              <a:t>no tiene que estar de acuerdo en todo lo que se plantea. Reconozca que existen puntos en los que no está de acuerdo. Haga hincapié en los puntos en los que sí está de acuerdo. Busque áreas en las que esté de acuerdo y formule preguntas al respecto. Los trabajadores y los afiliados respetarán su opinión siempre y cuando usted respeta la suya.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No sienta la necesidad de vender algo: </a:t>
            </a:r>
            <a:r>
              <a:rPr lang="es-ES" sz="1200" kern="1200">
                <a:solidFill>
                  <a:schemeClr val="tx1"/>
                </a:solidFill>
                <a:effectLst/>
                <a:latin typeface="+mn-lt"/>
                <a:ea typeface="+mn-ea"/>
                <a:cs typeface="+mn-cs"/>
              </a:rPr>
              <a:t>un representante sindical no es un vendedor. Nos interesa de verdad conocer el punto de vista de los afiliados y, entre todos, sacar algo de provecho a partir de sus ideas.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Organizar frente a reunirse. Existe una diferencia: </a:t>
            </a:r>
            <a:r>
              <a:rPr lang="es-ES" sz="1200" kern="1200">
                <a:solidFill>
                  <a:schemeClr val="tx1"/>
                </a:solidFill>
                <a:effectLst/>
                <a:latin typeface="+mn-lt"/>
                <a:ea typeface="+mn-ea"/>
                <a:cs typeface="+mn-cs"/>
              </a:rPr>
              <a:t>organizar implica más que simplemente disponer los medios para que varias personas con los mismos puntos de vista se encuentren en un determinado lugar. Implica reunir a personas que tengan diferentes puntos de vista en torno a una causa común.</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pPr lvl="0"/>
            <a:r>
              <a:rPr lang="es-ES" sz="1200" b="1" kern="1200">
                <a:solidFill>
                  <a:schemeClr val="tx1"/>
                </a:solidFill>
                <a:effectLst/>
                <a:latin typeface="+mn-lt"/>
                <a:ea typeface="+mn-ea"/>
                <a:cs typeface="+mn-cs"/>
              </a:rPr>
              <a:t>5. Síntesis: </a:t>
            </a:r>
            <a:r>
              <a:rPr lang="es-ES" sz="1200" kern="1200">
                <a:solidFill>
                  <a:schemeClr val="tx1"/>
                </a:solidFill>
                <a:effectLst/>
                <a:latin typeface="+mn-lt"/>
                <a:ea typeface="+mn-ea"/>
                <a:cs typeface="+mn-cs"/>
              </a:rPr>
              <a:t>reformule lo que se dijo en la conversación para confirmar que ha entendido. Evite sacar conclusiones precipitadas.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b="1" kern="1200">
                <a:solidFill>
                  <a:schemeClr val="tx1"/>
                </a:solidFill>
                <a:effectLst/>
                <a:latin typeface="+mn-lt"/>
                <a:ea typeface="+mn-ea"/>
                <a:cs typeface="+mn-cs"/>
              </a:rPr>
              <a:t>Demuestre que escucha lo que está diciendo el afiliado: </a:t>
            </a:r>
            <a:r>
              <a:rPr lang="es-ES" sz="1200" kern="1200">
                <a:solidFill>
                  <a:schemeClr val="tx1"/>
                </a:solidFill>
                <a:effectLst/>
                <a:latin typeface="+mn-lt"/>
                <a:ea typeface="+mn-ea"/>
                <a:cs typeface="+mn-cs"/>
              </a:rPr>
              <a:t>reaccione. Asegúrese de que su lenguaje corporal sea congruente con lo que está diciendo. Repita lo que dijo tal como lo entendió. Si no entiende o si entendió mal algún punto, pida que lo aclaren.</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las sugerencias para gestionar situaciones difíciles.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1. Determinar los hechos en primer lugar. Cuando surgen situaciones difíciles, lo habitual es querer encontrar un solución a la mayor brevedad posible. Si bien puede ser necesario actuar con rapidez en un plazo de tiempo limitado, el primer paso para lograr una resolución satisfactoria es determinar los hechos. Recuerde que los hechos, a diferencia de los rumores o de las opiniones, se pueden comprobar de diferentes maneras. Esté alerta para no dejarse influenciar por la opinión de quienes tienen un carácter más marcado. Cuando la otra afirme o asevere un determinado hecho, pídale ejemplos concretos de lo que ocurrió y de cuándo ocurrió. En general, uno se pude dar cuenta cuando una acusación no se puede respaldar con pruebas.</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2. Formular muchas preguntas. Las preguntas, sobre todo las breves y contundentes, son una forma estupenda de llegar al meollo de la cuestión; no así todos los detalles que una persona pretende ofrecerle. Piense en esta sugerencia en términos de una analogía: cuando pela una cebolla, con cada capa que saca se acerca más al centro, es decir, a la verdad. Las preguntas abiertas son una forma mucho más adecuada de llegar al fondo de la cuestión. Intente formular estas preguntas: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¿Cuándo surgió este problema que plantea?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repercutió en los objetivos que se había planteado?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Desde su perspectiva, ¿cuál o cómo sería una solución óptima?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¿Cuáles son las opciones que tiene?</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¿Cómo podemos avanzar para encontrar una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3. Escuchar de manera activa. De poco sirve hacer preguntas si no se escucha activamente lo que se dice. Resístase a la tentación de precipitarse a una solución antes de haber escuchado debidamente los distintos puntos de vista. La mayoría de las veces escuchamos sin prestar atención o de forma pasiva, adoptando una actitud defensiva o insistiendo en nuestro punto de vista. Si sabe escuchar con concentración y prestar atención a lo que se dice y al lenguaje corporal del interlocutor, la escucha será mucho más productiva. Cuando uno está mejor dispuesto a escuchar, se comprende mejor y se aporta una mejor solución.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4. Evitar prejuzgar antes de conocer. Todos, si somos sinceros, formamos algunos juicios de valor desde el primer momento. Si bien al final del día tales juicios previos se pueden corroborar, no permita que se interpongan en el camino del establecimiento de los verdaderos problemas. Procure mantener una actitud receptiva y objetiva en lugar de suponer o adivinar.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5. Actuar de manera profesional. El reto que debemos afrontar cada uno de nosotros es mantener la profesionalidad en todo momento. A fin de comprobar tal profesionalidad, puede preguntarse qué trato le gustaría recibir si no fuera el gerente o líder, sino una parte agraviada. Considere qué consecuencias a largo plazo podría tener en lo personal y en los profesional si afronta una situación difícil de forma poco profesional. Cuando uno mantiene un trato profesional a lo largo del tiempo, las personas siempre te respetan, incluso cuando se tocan temas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6. Aspirar a una solución satisfactoria para todas las partes. Aunque esta situación no se logra concretar siempre, hay que procurar encontrar soluciones que no den lugar a que una de las partes sienta que ha perdido mientras que la otra ha ganado. Para ello, es posible que sea necesario mantener una prudente negociación en torno a lo que constituiría un buen resultado para todos los actores implicados. Reconozcan que habrá situaciones en las que tendrán que ser muy directos, pero hagan de este tipo de situaciones la excepción y no la norma.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lvl="0"/>
            <a:r>
              <a:rPr lang="es-ES" sz="1200" kern="1200" dirty="0">
                <a:solidFill>
                  <a:schemeClr val="tx1"/>
                </a:solidFill>
                <a:effectLst/>
                <a:latin typeface="+mn-lt"/>
                <a:ea typeface="+mn-ea"/>
                <a:cs typeface="+mn-cs"/>
              </a:rPr>
              <a:t>7. Recuerden lo siguiente: no existen las soluciones genéricas. Cada situación es diferente y requiere soluciones particulares. Si bien es posible que haya puntos en común, recuerden que es poco probable que haya una única solución para todas las situaciones difíciles. Adapten el enfoque en función de cada situación. Una buena planificación y preparación los ayudará a adaptarse a la situación o al problema. En pocas palabras: gestionar situaciones difíciles es solo una parte integral de las tareas de gestión y de liderazgo. ¿En qué aspectos deben centrar su atención para desarrollar las aptitudes necesarias para este tipo de gestión?</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abordarían la situación de ejemplo 1?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pregúnteme: ¿Podría darme algunos ejemplos de situaciones en las que sintió que no tenía voz o que no participaba en el proceso de toma de decisiones?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créame que entiendo a la perfección el punto que plantea; además, me imagino cómo se debe sentir. Es duro cuando parece que las decisiones se toman sin contar con la opinión de todos.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lo que entiendo es que usted está frustrado porque no se siente escuchado o porque no se valoran sus aportes. ¿Es así? ¿Estoy en lo correcto?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 SINDICATO.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abordarían la situación de ejemplo 2?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PRACTIQUE la habilidad escucha activa: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Concentración</a:t>
            </a:r>
            <a:r>
              <a:rPr lang="es-ES" sz="1200" kern="1200" dirty="0">
                <a:solidFill>
                  <a:schemeClr val="tx1"/>
                </a:solidFill>
                <a:effectLst/>
                <a:latin typeface="+mn-lt"/>
                <a:ea typeface="+mn-ea"/>
                <a:cs typeface="+mn-cs"/>
              </a:rPr>
              <a:t>: entréguele al afiliado toda su atención; para ello, asegúrese de eliminar cualquier distracción.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Reconocimiento</a:t>
            </a:r>
            <a:r>
              <a:rPr lang="es-ES" sz="1200" kern="1200" dirty="0">
                <a:solidFill>
                  <a:schemeClr val="tx1"/>
                </a:solidFill>
                <a:effectLst/>
                <a:latin typeface="+mn-lt"/>
                <a:ea typeface="+mn-ea"/>
                <a:cs typeface="+mn-cs"/>
              </a:rPr>
              <a:t>: asiente con la cabeza y asegúrese de no perder el contacto visual.</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Especificación</a:t>
            </a:r>
            <a:r>
              <a:rPr lang="es-ES" sz="1200" kern="1200" dirty="0">
                <a:solidFill>
                  <a:schemeClr val="tx1"/>
                </a:solidFill>
                <a:effectLst/>
                <a:latin typeface="+mn-lt"/>
                <a:ea typeface="+mn-ea"/>
                <a:cs typeface="+mn-cs"/>
              </a:rPr>
              <a:t>: PREGUNTE, ¿Puede explicarme qué sucedió exactamente con el contratista? Cuando se puso en contacto con el sindicato para pedir ayuda, ¿qué pasos tomó? Quiero asegurarme de entender cada detalla, a fin de que podamos abordar este asunto de manera adecuada.</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Empatía</a:t>
            </a:r>
            <a:r>
              <a:rPr lang="es-ES" sz="1200" kern="1200" dirty="0">
                <a:solidFill>
                  <a:schemeClr val="tx1"/>
                </a:solidFill>
                <a:effectLst/>
                <a:latin typeface="+mn-lt"/>
                <a:ea typeface="+mn-ea"/>
                <a:cs typeface="+mn-cs"/>
              </a:rPr>
              <a:t>: parece que tuvo que atrasar por muchas cosas: realmente lamento que esto haya sucedido. El sindicato debería haberle brindado toda la ayuda que necesitaba, y debió haberlo hecho de manera oportuna. Lo solucionaremos y pediremos que los responsables rindan cuentas. Voy a hacer un seguimiento personal para asegurarme de que este tema se solucione e investigue.</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b="1" kern="1200" dirty="0">
                <a:solidFill>
                  <a:schemeClr val="tx1"/>
                </a:solidFill>
                <a:effectLst/>
                <a:latin typeface="+mn-lt"/>
                <a:ea typeface="+mn-ea"/>
                <a:cs typeface="+mn-cs"/>
              </a:rPr>
              <a:t>Síntesis</a:t>
            </a:r>
            <a:r>
              <a:rPr lang="es-ES" sz="1200" kern="1200" dirty="0">
                <a:solidFill>
                  <a:schemeClr val="tx1"/>
                </a:solidFill>
                <a:effectLst/>
                <a:latin typeface="+mn-lt"/>
                <a:ea typeface="+mn-ea"/>
                <a:cs typeface="+mn-cs"/>
              </a:rPr>
              <a:t>: quiero asegurarme de que reciba la atención que se merece. De ahora en más, trabajaremos juntos. Además, me encargaré de que el sindicato haga lo que se supone que debe hacer por usted. Cuenta con todo mi respaldo en este asunto.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valor UNA FAMILIA.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Posible situación de ejemplo 2a. Afiliado al sindicato: al sindicato solo le interesa mi dinero. ¿Qué hacen con todo mi dinero?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¿Cómo abordarán la situación de ejemplo 3?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PRACTIQUE la habilidad escucha activa:</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Concentración</a:t>
            </a:r>
            <a:r>
              <a:rPr lang="es-ES" sz="1200" kern="1200">
                <a:solidFill>
                  <a:schemeClr val="tx1"/>
                </a:solidFill>
                <a:effectLst/>
                <a:latin typeface="+mn-lt"/>
                <a:ea typeface="+mn-ea"/>
                <a:cs typeface="+mn-cs"/>
              </a:rPr>
              <a:t>: entréguele al afiliado toda su atención; para ello, asegúrese de eliminar cualquier distracción.</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Reconocimiento</a:t>
            </a:r>
            <a:r>
              <a:rPr lang="es-ES" sz="1200" kern="1200">
                <a:solidFill>
                  <a:schemeClr val="tx1"/>
                </a:solidFill>
                <a:effectLst/>
                <a:latin typeface="+mn-lt"/>
                <a:ea typeface="+mn-ea"/>
                <a:cs typeface="+mn-cs"/>
              </a:rPr>
              <a:t>: asiente con la cabeza y asegúrese de no perder el contacto visual.</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Especificación</a:t>
            </a:r>
            <a:r>
              <a:rPr lang="es-ES" sz="1200" kern="1200">
                <a:solidFill>
                  <a:schemeClr val="tx1"/>
                </a:solidFill>
                <a:effectLst/>
                <a:latin typeface="+mn-lt"/>
                <a:ea typeface="+mn-ea"/>
                <a:cs typeface="+mn-cs"/>
              </a:rPr>
              <a:t>: PREGUNTE ¿Podría darme algunos ejemplos que ilustren por qué considera que el sindicato no se preocupa por usted?</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Empatía</a:t>
            </a:r>
            <a:r>
              <a:rPr lang="es-ES" sz="1200" kern="1200">
                <a:solidFill>
                  <a:schemeClr val="tx1"/>
                </a:solidFill>
                <a:effectLst/>
                <a:latin typeface="+mn-lt"/>
                <a:ea typeface="+mn-ea"/>
                <a:cs typeface="+mn-cs"/>
              </a:rPr>
              <a:t>: Entiendo lo frustrante que debe ser sentir que nadie le responda sus inquietudes.</a:t>
            </a:r>
            <a:endParaRPr lang="en-CA" sz="1200" kern="1200">
              <a:solidFill>
                <a:schemeClr val="tx1"/>
              </a:solidFill>
              <a:effectLst/>
              <a:latin typeface="+mn-lt"/>
              <a:ea typeface="+mn-ea"/>
              <a:cs typeface="+mn-cs"/>
            </a:endParaRPr>
          </a:p>
          <a:p>
            <a:pPr marL="685800" lvl="1" indent="-228600">
              <a:buFont typeface="+mj-lt"/>
              <a:buAutoNum type="arabicPeriod"/>
            </a:pPr>
            <a:r>
              <a:rPr lang="es-ES" sz="1200" b="1" kern="1200">
                <a:solidFill>
                  <a:schemeClr val="tx1"/>
                </a:solidFill>
                <a:effectLst/>
                <a:latin typeface="+mn-lt"/>
                <a:ea typeface="+mn-ea"/>
                <a:cs typeface="+mn-cs"/>
              </a:rPr>
              <a:t>Síntesis</a:t>
            </a:r>
            <a:r>
              <a:rPr lang="es-ES" sz="1200" kern="1200">
                <a:solidFill>
                  <a:schemeClr val="tx1"/>
                </a:solidFill>
                <a:effectLst/>
                <a:latin typeface="+mn-lt"/>
                <a:ea typeface="+mn-ea"/>
                <a:cs typeface="+mn-cs"/>
              </a:rPr>
              <a:t>: nos tomamos muy en serio sus inquietudes; además, tomaremos todas las medidas razonables para asegurarnos de que reciba el respaldo que necesita en el futuro.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el valor UNA LUCHA.</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dirty="0"/>
              <a:t>INDIQUE que nuestro sindicato cuenta con varios recursos y páginas/aplicaciones en redes sociales para mantenerse informado y conectar con nuestros compañeros y compañeras.</a:t>
            </a:r>
          </a:p>
          <a:p>
            <a:r>
              <a:rPr lang="es-ES" dirty="0"/>
              <a:t>ANÍMELOS a escanear y abrir/descargar los recursos.</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7.pn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7.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7.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7.png"/><Relationship Id="rId4" Type="http://schemas.openxmlformats.org/officeDocument/2006/relationships/image" Target="../media/image4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7.pn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7.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4.xml"/><Relationship Id="rId1" Type="http://schemas.openxmlformats.org/officeDocument/2006/relationships/tags" Target="../tags/tag36.xml"/><Relationship Id="rId5" Type="http://schemas.openxmlformats.org/officeDocument/2006/relationships/image" Target="../media/image7.png"/><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4.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3425" y="4165913"/>
            <a:ext cx="1437881" cy="1437881"/>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540889"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1028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Liderazgo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53495" y="4054084"/>
            <a:ext cx="949930" cy="1537000"/>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521E3919-84B6-48B1-AC8D-C7624A2CA4BC}"/>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1M</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4" name="Footer Placeholder 1">
            <a:extLst>
              <a:ext uri="{FF2B5EF4-FFF2-40B4-BE49-F238E27FC236}">
                <a16:creationId xmlns:a16="http://schemas.microsoft.com/office/drawing/2014/main" id="{CFC1E2DA-3783-4657-9302-1C7FD3A2FB2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A528FCF5-130F-4C35-99FE-BA9875AEF0E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20" name="Footer Placeholder 1">
            <a:extLst>
              <a:ext uri="{FF2B5EF4-FFF2-40B4-BE49-F238E27FC236}">
                <a16:creationId xmlns:a16="http://schemas.microsoft.com/office/drawing/2014/main" id="{2A835A25-4E44-41B3-A8B5-22789158BA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A9C7F3-FC95-4F46-9143-C0FD4F66D7E6}"/>
              </a:ext>
            </a:extLst>
          </p:cNvPr>
          <p:cNvPicPr>
            <a:picLocks noChangeAspect="1"/>
          </p:cNvPicPr>
          <p:nvPr/>
        </p:nvPicPr>
        <p:blipFill rotWithShape="1">
          <a:blip r:embed="rId4">
            <a:extLst>
              <a:ext uri="{28A0092B-C50C-407E-A947-70E740481C1C}">
                <a14:useLocalDpi xmlns:a14="http://schemas.microsoft.com/office/drawing/2010/main" val="0"/>
              </a:ext>
            </a:extLst>
          </a:blip>
          <a:srcRect b="11005"/>
          <a:stretch/>
        </p:blipFill>
        <p:spPr>
          <a:xfrm>
            <a:off x="2260865" y="851464"/>
            <a:ext cx="7698326" cy="4971696"/>
          </a:xfrm>
          <a:prstGeom prst="rect">
            <a:avLst/>
          </a:prstGeom>
        </p:spPr>
      </p:pic>
      <p:pic>
        <p:nvPicPr>
          <p:cNvPr id="12" name="Picture 11">
            <a:extLst>
              <a:ext uri="{FF2B5EF4-FFF2-40B4-BE49-F238E27FC236}">
                <a16:creationId xmlns:a16="http://schemas.microsoft.com/office/drawing/2014/main" id="{A046FBD4-E4F6-48ED-B0DE-098648FC3FC4}"/>
              </a:ext>
            </a:extLst>
          </p:cNvPr>
          <p:cNvPicPr>
            <a:picLocks noChangeAspect="1"/>
          </p:cNvPicPr>
          <p:nvPr/>
        </p:nvPicPr>
        <p:blipFill rotWithShape="1">
          <a:blip r:embed="rId5">
            <a:extLst>
              <a:ext uri="{28A0092B-C50C-407E-A947-70E740481C1C}">
                <a14:useLocalDpi xmlns:a14="http://schemas.microsoft.com/office/drawing/2010/main" val="0"/>
              </a:ext>
            </a:extLst>
          </a:blip>
          <a:srcRect l="2678" t="92809" r="3027" b="965"/>
          <a:stretch/>
        </p:blipFill>
        <p:spPr>
          <a:xfrm>
            <a:off x="2620675" y="5896950"/>
            <a:ext cx="7457940" cy="305730"/>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1M</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ABFA929-F1A4-4D90-9626-7D22F2F754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0" name="Rectangle 9">
            <a:extLst>
              <a:ext uri="{FF2B5EF4-FFF2-40B4-BE49-F238E27FC236}">
                <a16:creationId xmlns:a16="http://schemas.microsoft.com/office/drawing/2014/main" id="{DBA76151-AB1B-4562-8C60-76652CA013D5}"/>
              </a:ext>
            </a:extLst>
          </p:cNvPr>
          <p:cNvSpPr/>
          <p:nvPr/>
        </p:nvSpPr>
        <p:spPr>
          <a:xfrm>
            <a:off x="3423013" y="892252"/>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1M,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38111E6-8BC9-497F-B809-5D39FDACA2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F3EB0D53-FE58-4410-9507-82104CEF36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A9C25B39-432F-4034-B078-E6A6A1AA5B9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21D3C66-CF70-4424-BDFD-F9606BEB7C1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B9CCFA71-373E-402F-96CA-4B88460BFDE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a:t>
            </a:r>
            <a:r>
              <a:rPr lang="en-US" sz="2400" b="1" err="1">
                <a:solidFill>
                  <a:schemeClr val="bg1"/>
                </a:solidFill>
                <a:latin typeface="Aptos Narrow" panose="020B0004020202020204" pitchFamily="34" charset="0"/>
                <a:ea typeface="Open Sans" panose="020B0606030504020204" pitchFamily="34" charset="0"/>
                <a:cs typeface="Open Sans" panose="020B0606030504020204" pitchFamily="34" charset="0"/>
              </a:rPr>
              <a:t>í</a:t>
            </a:r>
            <a:r>
              <a:rPr lang="en-US" sz="2400" b="1" err="1">
                <a:solidFill>
                  <a:schemeClr val="bg1"/>
                </a:solidFill>
                <a:latin typeface="Halyard Display" panose="00000500000000000000" pitchFamily="50" charset="0"/>
                <a:ea typeface="Open Sans" panose="020B0606030504020204" pitchFamily="34" charset="0"/>
                <a:cs typeface="Open Sans" panose="020B0606030504020204" pitchFamily="34" charset="0"/>
              </a:rPr>
              <a:t>tulo</a:t>
            </a: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a:t>
            </a:r>
            <a:r>
              <a:rPr lang="en-US" sz="2400" b="1">
                <a:solidFill>
                  <a:srgbClr val="EEB310"/>
                </a:solidFill>
                <a:latin typeface="Halyard Display" panose="00000500000000000000" pitchFamily="50"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415627" y="2013095"/>
            <a:ext cx="1758480"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PRESENTAS</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Halyard Display" panose="00000500000000000000" pitchFamily="50" charset="0"/>
                <a:ea typeface="Open Sans" panose="020B0606030504020204" pitchFamily="34" charset="0"/>
                <a:cs typeface="Open Sans" panose="020B0606030504020204" pitchFamily="34" charset="0"/>
              </a:rPr>
              <a:t>Nombre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Halyard Display" panose="00000500000000000000" pitchFamily="50" charset="0"/>
                <a:ea typeface="Open Sans" panose="020B0606030504020204" pitchFamily="34" charset="0"/>
                <a:cs typeface="Open Sans" panose="020B0606030504020204" pitchFamily="34" charset="0"/>
              </a:rPr>
              <a:t>Oficio</a:t>
            </a:r>
            <a:endParaRPr lang="en-US" sz="2400" b="1">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Halyard Display" panose="00000500000000000000" pitchFamily="50"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882CCCCC-22B6-4EC3-820D-0EE83D1C0D6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2AE92FEE-2CEE-44E9-8F67-7B96DA3C61A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85E5A87F-D07B-4BD2-B544-3721D329309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44939B60-4E7E-4BB4-949D-34C0114645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9653FD-3AA8-455A-9E91-CDF427F7A25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9" name="Footer Placeholder 1">
            <a:extLst>
              <a:ext uri="{FF2B5EF4-FFF2-40B4-BE49-F238E27FC236}">
                <a16:creationId xmlns:a16="http://schemas.microsoft.com/office/drawing/2014/main" id="{5047CC2A-D695-4C07-A230-B46960DB713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3" name="Footer Placeholder 1">
            <a:extLst>
              <a:ext uri="{FF2B5EF4-FFF2-40B4-BE49-F238E27FC236}">
                <a16:creationId xmlns:a16="http://schemas.microsoft.com/office/drawing/2014/main" id="{23DD6F19-1706-4EC5-9BA8-4F514B95B06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BF806175-FBBB-4279-81F5-4FEC9E37F69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411705" y="1664831"/>
            <a:ext cx="6672121" cy="261281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671552" y="1903053"/>
            <a:ext cx="6157308" cy="2308324"/>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El término </a:t>
            </a:r>
            <a:r>
              <a:rPr lang="es-ES" sz="2400" b="1">
                <a:solidFill>
                  <a:srgbClr val="E7B909"/>
                </a:solidFill>
                <a:latin typeface="Open Sans" panose="020B0606030504020204" pitchFamily="34" charset="0"/>
                <a:ea typeface="Open Sans" panose="020B0606030504020204" pitchFamily="34" charset="0"/>
                <a:cs typeface="Open Sans" panose="020B0606030504020204" pitchFamily="34" charset="0"/>
              </a:rPr>
              <a:t>escucha activa </a:t>
            </a:r>
            <a:r>
              <a:rPr lang="es-ES" sz="2400">
                <a:latin typeface="Open Sans" panose="020B0606030504020204" pitchFamily="34" charset="0"/>
                <a:ea typeface="Open Sans" panose="020B0606030504020204" pitchFamily="34" charset="0"/>
                <a:cs typeface="Open Sans" panose="020B0606030504020204" pitchFamily="34" charset="0"/>
              </a:rPr>
              <a:t>se refiere a una habilidad básica para propiciar una comunicación efectiva, en particular en entornos sindicales en los que las conversaciones desafiantes o delicadas son algo frecuente. </a:t>
            </a:r>
            <a:endParaRPr lang="en-CA" sz="240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¿A Qué se Refiere </a:t>
            </a:r>
            <a:r>
              <a:rPr lang="es-ES" dirty="0"/>
              <a:t>la Escucha Activa?</a:t>
            </a:r>
            <a:endParaRPr lang="en-CA" dirty="0"/>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CE9F930D-9FCF-4C2D-84E1-25A7E097D8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2812212" y="1088583"/>
            <a:ext cx="8948996" cy="800219"/>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 - </a:t>
            </a:r>
            <a:r>
              <a:rPr lang="es-ES" sz="2400" b="1" dirty="0">
                <a:latin typeface="Open Sans" panose="020B0606030504020204" pitchFamily="34" charset="0"/>
                <a:ea typeface="Open Sans" panose="020B0606030504020204" pitchFamily="34" charset="0"/>
                <a:cs typeface="Open Sans" panose="020B0606030504020204" pitchFamily="34" charset="0"/>
              </a:rPr>
              <a:t>Liderazgo</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BD5493C-5704-4D31-9561-DDD102955C8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Principales Elementos </a:t>
            </a:r>
            <a:r>
              <a:rPr lang="es-ES" dirty="0"/>
              <a:t>de la Escucha Activa</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diagram of a diagram&#10;&#10;AI-generated content may be incorrect.">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0"/>
          </a:xfrm>
          <a:prstGeom prst="rect">
            <a:avLst/>
          </a:prstGeom>
        </p:spPr>
      </p:pic>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0EC51603-B634-492A-8214-5D617543A8F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7 Sugerencias Clave para </a:t>
            </a:r>
            <a:r>
              <a:rPr lang="es-ES" dirty="0"/>
              <a:t>Gestionar Situaciones Difíciles</a:t>
            </a:r>
            <a:endParaRPr lang="en-CA" dirty="0"/>
          </a:p>
        </p:txBody>
      </p:sp>
      <p:pic>
        <p:nvPicPr>
          <p:cNvPr id="3" name="Picture 2" descr="A diagram of a circular diagram with colorful arrows&#10;&#10;AI-generated content may be incorrect.">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825" b="1825"/>
          <a:stretch/>
        </p:blipFill>
        <p:spPr>
          <a:xfrm>
            <a:off x="3438154" y="868948"/>
            <a:ext cx="5315692" cy="5130800"/>
          </a:xfrm>
          <a:prstGeom prst="rect">
            <a:avLst/>
          </a:prstGeom>
        </p:spPr>
      </p:pic>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6" name="Footer Placeholder 1">
            <a:extLst>
              <a:ext uri="{FF2B5EF4-FFF2-40B4-BE49-F238E27FC236}">
                <a16:creationId xmlns:a16="http://schemas.microsoft.com/office/drawing/2014/main" id="{5B11E4CB-D6B0-43DC-BE8F-E669193C167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Práctica la Escucha Activa -</a:t>
            </a:r>
            <a:r>
              <a:rPr lang="es-ES" dirty="0"/>
              <a:t> Escenario 1: No Tenemos Voz</a:t>
            </a:r>
            <a:endParaRPr lang="en-CA" dirty="0"/>
          </a:p>
        </p:txBody>
      </p:sp>
      <p:pic>
        <p:nvPicPr>
          <p:cNvPr id="10" name="Picture 9" descr="A group of men with a speech bubble&#10;&#10;AI-generated content may be incorrect.">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7" cy="4962561"/>
          </a:xfrm>
          <a:prstGeom prst="rect">
            <a:avLst/>
          </a:prstGeom>
        </p:spPr>
      </p:pic>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0141B75-9ACE-4B98-BFA9-D9E1C058B90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2: </a:t>
            </a:r>
            <a:r>
              <a:rPr lang="es-ES" dirty="0"/>
              <a:t>Nuestro Sindicato No Me Respalda </a:t>
            </a:r>
            <a:endParaRPr lang="en-CA" dirty="0"/>
          </a:p>
        </p:txBody>
      </p:sp>
      <p:pic>
        <p:nvPicPr>
          <p:cNvPr id="16" name="Picture 15" descr="A person with his hands on his chest&#10;&#10;AI-generated content may be incorrect.">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pic>
        <p:nvPicPr>
          <p:cNvPr id="6" name="Picture 5">
            <a:extLst>
              <a:ext uri="{FF2B5EF4-FFF2-40B4-BE49-F238E27FC236}">
                <a16:creationId xmlns:a16="http://schemas.microsoft.com/office/drawing/2014/main" id="{89989EC7-3C60-409C-BF25-8EF524A2E81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2E2C18D-AD0A-4B1E-B4F3-DF84DA02B7D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Escenario 3: </a:t>
            </a:r>
            <a:r>
              <a:rPr lang="es-ES" dirty="0"/>
              <a:t>No Lograron Darles Prioridad a Nuestros Intereses </a:t>
            </a:r>
            <a:endParaRPr lang="en-CA" dirty="0"/>
          </a:p>
        </p:txBody>
      </p:sp>
      <p:pic>
        <p:nvPicPr>
          <p:cNvPr id="7" name="Picture 6" descr="A cartoon of an old person&#10;&#10;AI-generated content may be incorrect.">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pic>
        <p:nvPicPr>
          <p:cNvPr id="6" name="Picture 5">
            <a:extLst>
              <a:ext uri="{FF2B5EF4-FFF2-40B4-BE49-F238E27FC236}">
                <a16:creationId xmlns:a16="http://schemas.microsoft.com/office/drawing/2014/main" id="{73203F8F-939E-4B21-93A6-158456E7E41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6F58C4D-425A-494C-BCAB-5E169358F2C4}"/>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B07F5555-99F8-4588-85DA-643792E4253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7098ADC-A79F-4D39-A988-B8FFBB9B4EEF}"/>
              </a:ext>
            </a:extLst>
          </p:cNvPr>
          <p:cNvSpPr>
            <a:spLocks noGrp="1"/>
          </p:cNvSpPr>
          <p:nvPr>
            <p:ph type="title"/>
          </p:nvPr>
        </p:nvSpPr>
        <p:spPr>
          <a:xfrm>
            <a:off x="381000" y="-142082"/>
            <a:ext cx="10515600" cy="1325563"/>
          </a:xfrm>
        </p:spPr>
        <p:txBody>
          <a:bodyPr/>
          <a:lstStyle/>
          <a:p>
            <a:r>
              <a:rPr lang="en-CA" dirty="0" err="1">
                <a:solidFill>
                  <a:schemeClr val="bg1"/>
                </a:solidFill>
              </a:rPr>
              <a:t>Manténgase</a:t>
            </a:r>
            <a:r>
              <a:rPr lang="en-CA" dirty="0">
                <a:solidFill>
                  <a:schemeClr val="bg1"/>
                </a:solidFill>
              </a:rPr>
              <a:t> </a:t>
            </a:r>
            <a:r>
              <a:rPr lang="en-CA" dirty="0" err="1">
                <a:solidFill>
                  <a:schemeClr val="bg1"/>
                </a:solidFill>
              </a:rPr>
              <a:t>Conectado</a:t>
            </a:r>
            <a:r>
              <a:rPr lang="en-CA" dirty="0">
                <a:solidFill>
                  <a:schemeClr val="bg1"/>
                </a:solidFill>
              </a:rPr>
              <a:t> </a:t>
            </a:r>
            <a:r>
              <a:rPr lang="en-CA" dirty="0"/>
              <a:t>Con Nuestra Familia </a:t>
            </a:r>
            <a:r>
              <a:rPr lang="en-CA" dirty="0" err="1"/>
              <a:t>Sindical</a:t>
            </a:r>
            <a:endParaRPr lang="en-CA" dirty="0"/>
          </a:p>
        </p:txBody>
      </p:sp>
      <p:pic>
        <p:nvPicPr>
          <p:cNvPr id="7" name="Picture 6">
            <a:extLst>
              <a:ext uri="{FF2B5EF4-FFF2-40B4-BE49-F238E27FC236}">
                <a16:creationId xmlns:a16="http://schemas.microsoft.com/office/drawing/2014/main" id="{448C1D1B-EC28-4EC4-A5D7-6548C3BCE863}"/>
              </a:ext>
            </a:extLst>
          </p:cNvPr>
          <p:cNvPicPr>
            <a:picLocks noChangeAspect="1"/>
          </p:cNvPicPr>
          <p:nvPr/>
        </p:nvPicPr>
        <p:blipFill rotWithShape="1">
          <a:blip r:embed="rId4"/>
          <a:srcRect t="15217"/>
          <a:stretch/>
        </p:blipFill>
        <p:spPr>
          <a:xfrm>
            <a:off x="5912071" y="3956665"/>
            <a:ext cx="6279929" cy="2396822"/>
          </a:xfrm>
          <a:prstGeom prst="rect">
            <a:avLst/>
          </a:prstGeom>
        </p:spPr>
      </p:pic>
      <p:pic>
        <p:nvPicPr>
          <p:cNvPr id="21" name="Picture 20">
            <a:extLst>
              <a:ext uri="{FF2B5EF4-FFF2-40B4-BE49-F238E27FC236}">
                <a16:creationId xmlns:a16="http://schemas.microsoft.com/office/drawing/2014/main" id="{FDCB6011-C8EF-4DC9-A43D-E266357DC48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AB8E6612-5D73-46BC-BCC5-C691FC5BD96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0" name="Rectangle: Rounded Corners 19">
            <a:extLst>
              <a:ext uri="{FF2B5EF4-FFF2-40B4-BE49-F238E27FC236}">
                <a16:creationId xmlns:a16="http://schemas.microsoft.com/office/drawing/2014/main" id="{284D7A8A-E8DB-4692-ADEF-52ABCA25A7E7}"/>
              </a:ext>
            </a:extLst>
          </p:cNvPr>
          <p:cNvSpPr/>
          <p:nvPr/>
        </p:nvSpPr>
        <p:spPr>
          <a:xfrm>
            <a:off x="46808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FD040798-8E38-4402-89F6-81B359E20CA7}"/>
              </a:ext>
            </a:extLst>
          </p:cNvPr>
          <p:cNvSpPr txBox="1"/>
          <p:nvPr/>
        </p:nvSpPr>
        <p:spPr>
          <a:xfrm>
            <a:off x="57046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64305D66-744D-471F-AC6A-B57FA3E8D31A}"/>
              </a:ext>
            </a:extLst>
          </p:cNvPr>
          <p:cNvSpPr txBox="1"/>
          <p:nvPr/>
        </p:nvSpPr>
        <p:spPr>
          <a:xfrm>
            <a:off x="261789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D60B7C95-18FA-4A10-829D-882FD9D9F940}"/>
              </a:ext>
            </a:extLst>
          </p:cNvPr>
          <p:cNvSpPr txBox="1"/>
          <p:nvPr/>
        </p:nvSpPr>
        <p:spPr>
          <a:xfrm>
            <a:off x="437754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652FC457-D204-4776-8129-5170E36660E9}"/>
              </a:ext>
            </a:extLst>
          </p:cNvPr>
          <p:cNvSpPr txBox="1"/>
          <p:nvPr/>
        </p:nvSpPr>
        <p:spPr>
          <a:xfrm>
            <a:off x="617438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a:extLst>
              <a:ext uri="{FF2B5EF4-FFF2-40B4-BE49-F238E27FC236}">
                <a16:creationId xmlns:a16="http://schemas.microsoft.com/office/drawing/2014/main" id="{CB18FF05-1CFA-4FE8-BFD6-4C9A3C9616C1}"/>
              </a:ext>
            </a:extLst>
          </p:cNvPr>
          <p:cNvSpPr txBox="1"/>
          <p:nvPr/>
        </p:nvSpPr>
        <p:spPr>
          <a:xfrm>
            <a:off x="10287459"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4" name="Picture 33">
            <a:extLst>
              <a:ext uri="{FF2B5EF4-FFF2-40B4-BE49-F238E27FC236}">
                <a16:creationId xmlns:a16="http://schemas.microsoft.com/office/drawing/2014/main" id="{FA054BD3-7DB1-4FD4-95CD-D69C40B014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084" y="2517224"/>
            <a:ext cx="1038528" cy="1038528"/>
          </a:xfrm>
          <a:prstGeom prst="rect">
            <a:avLst/>
          </a:prstGeom>
        </p:spPr>
      </p:pic>
      <p:pic>
        <p:nvPicPr>
          <p:cNvPr id="35" name="Picture 34">
            <a:extLst>
              <a:ext uri="{FF2B5EF4-FFF2-40B4-BE49-F238E27FC236}">
                <a16:creationId xmlns:a16="http://schemas.microsoft.com/office/drawing/2014/main" id="{E0939BEA-7A83-42BF-89CD-6250428A310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3415" y="2491079"/>
            <a:ext cx="1038528" cy="1038528"/>
          </a:xfrm>
          <a:prstGeom prst="rect">
            <a:avLst/>
          </a:prstGeom>
        </p:spPr>
      </p:pic>
      <p:pic>
        <p:nvPicPr>
          <p:cNvPr id="36" name="Picture 35">
            <a:extLst>
              <a:ext uri="{FF2B5EF4-FFF2-40B4-BE49-F238E27FC236}">
                <a16:creationId xmlns:a16="http://schemas.microsoft.com/office/drawing/2014/main" id="{78FAE14F-03A0-420F-B1BD-254E669699C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64250" y="2517224"/>
            <a:ext cx="1038528" cy="1038528"/>
          </a:xfrm>
          <a:prstGeom prst="rect">
            <a:avLst/>
          </a:prstGeom>
        </p:spPr>
      </p:pic>
      <p:pic>
        <p:nvPicPr>
          <p:cNvPr id="37" name="Picture 36">
            <a:extLst>
              <a:ext uri="{FF2B5EF4-FFF2-40B4-BE49-F238E27FC236}">
                <a16:creationId xmlns:a16="http://schemas.microsoft.com/office/drawing/2014/main" id="{60DD159F-62ED-4ACA-81EB-4EBE558961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065224" y="2526703"/>
            <a:ext cx="1038743" cy="1038743"/>
          </a:xfrm>
          <a:prstGeom prst="rect">
            <a:avLst/>
          </a:prstGeom>
        </p:spPr>
      </p:pic>
      <p:sp>
        <p:nvSpPr>
          <p:cNvPr id="39" name="TextBox 38">
            <a:extLst>
              <a:ext uri="{FF2B5EF4-FFF2-40B4-BE49-F238E27FC236}">
                <a16:creationId xmlns:a16="http://schemas.microsoft.com/office/drawing/2014/main" id="{3AFEDF7E-AD62-434E-8FC4-E6EA4543B510}"/>
              </a:ext>
            </a:extLst>
          </p:cNvPr>
          <p:cNvSpPr txBox="1"/>
          <p:nvPr/>
        </p:nvSpPr>
        <p:spPr>
          <a:xfrm>
            <a:off x="2541857" y="3565446"/>
            <a:ext cx="6697682" cy="369332"/>
          </a:xfrm>
          <a:prstGeom prst="rect">
            <a:avLst/>
          </a:prstGeom>
          <a:noFill/>
        </p:spPr>
        <p:txBody>
          <a:bodyPr wrap="square">
            <a:spAutoFit/>
          </a:bodyPr>
          <a:lstStyle/>
          <a:p>
            <a:endParaRPr lang="en-CA" dirty="0"/>
          </a:p>
        </p:txBody>
      </p:sp>
      <p:pic>
        <p:nvPicPr>
          <p:cNvPr id="41" name="Picture 40">
            <a:extLst>
              <a:ext uri="{FF2B5EF4-FFF2-40B4-BE49-F238E27FC236}">
                <a16:creationId xmlns:a16="http://schemas.microsoft.com/office/drawing/2014/main" id="{808B40D8-956E-4B83-9262-E66101A2199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57537" y="2533347"/>
            <a:ext cx="1041105" cy="1041105"/>
          </a:xfrm>
          <a:prstGeom prst="rect">
            <a:avLst/>
          </a:prstGeom>
        </p:spPr>
      </p:pic>
      <p:sp>
        <p:nvSpPr>
          <p:cNvPr id="42" name="TextBox 41">
            <a:extLst>
              <a:ext uri="{FF2B5EF4-FFF2-40B4-BE49-F238E27FC236}">
                <a16:creationId xmlns:a16="http://schemas.microsoft.com/office/drawing/2014/main" id="{EB406813-D9FC-4FD4-AD0A-C9FA47EA1869}"/>
              </a:ext>
            </a:extLst>
          </p:cNvPr>
          <p:cNvSpPr txBox="1"/>
          <p:nvPr/>
        </p:nvSpPr>
        <p:spPr>
          <a:xfrm>
            <a:off x="8244889"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D4F7A329-73BE-40D1-876A-249BF3FF2C0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15075"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E4E54806-7098-4927-9552-268C4150BA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9" name="Footer Placeholder 1">
            <a:extLst>
              <a:ext uri="{FF2B5EF4-FFF2-40B4-BE49-F238E27FC236}">
                <a16:creationId xmlns:a16="http://schemas.microsoft.com/office/drawing/2014/main" id="{B39C7F0D-A795-40BE-9A29-AE687FF614E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Footer Placeholder 1">
            <a:extLst>
              <a:ext uri="{FF2B5EF4-FFF2-40B4-BE49-F238E27FC236}">
                <a16:creationId xmlns:a16="http://schemas.microsoft.com/office/drawing/2014/main" id="{0A59FA21-E2C0-411B-9577-83D09630D44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5" name="Footer Placeholder 1">
            <a:extLst>
              <a:ext uri="{FF2B5EF4-FFF2-40B4-BE49-F238E27FC236}">
                <a16:creationId xmlns:a16="http://schemas.microsoft.com/office/drawing/2014/main" id="{E1FBCB14-075D-4134-9784-39315A71868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8" name="Footer Placeholder 1">
            <a:extLst>
              <a:ext uri="{FF2B5EF4-FFF2-40B4-BE49-F238E27FC236}">
                <a16:creationId xmlns:a16="http://schemas.microsoft.com/office/drawing/2014/main" id="{39F0CEB8-81D5-4743-A216-A506F7C322E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1028 Construcción de un Sindicato más Fuerte - Liderazgo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116</TotalTime>
  <Words>12646</Words>
  <Application>Microsoft Office PowerPoint</Application>
  <PresentationFormat>Widescreen</PresentationFormat>
  <Paragraphs>621</Paragraphs>
  <Slides>38</Slides>
  <Notes>38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38</vt:i4>
      </vt:variant>
    </vt:vector>
  </HeadingPairs>
  <TitlesOfParts>
    <vt:vector size="49" baseType="lpstr">
      <vt:lpstr>Aptos Narrow</vt: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1M</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¿A Qué se Refiere la Escucha Activa?</vt:lpstr>
      <vt:lpstr>Principales Elementos de la Escucha Activa</vt:lpstr>
      <vt:lpstr>7 Sugerencias Clave para Gestionar Situaciones Difíciles</vt:lpstr>
      <vt:lpstr>Práctica la Escucha Activa - Escenario 1: No Tenemos Voz</vt:lpstr>
      <vt:lpstr>Escenario 2: Nuestro Sindicato No Me Respalda </vt:lpstr>
      <vt:lpstr>Escenario 3: No Lograron Darles Prioridad a Nuestros Intereses </vt:lpstr>
      <vt:lpstr>Etapa 4: Desarrollo de Una Organización más Fuerte</vt:lpstr>
      <vt:lpstr>PowerPoint Presentation</vt:lpstr>
      <vt:lpstr>Manténgase Conectado Con Nuestra Familia Sindical</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25</cp:revision>
  <dcterms:created xsi:type="dcterms:W3CDTF">2024-09-19T19:34:13Z</dcterms:created>
  <dcterms:modified xsi:type="dcterms:W3CDTF">2025-10-09T15:10:28Z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