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66" r:id="rId11"/>
    <p:sldId id="372" r:id="rId12"/>
    <p:sldId id="398" r:id="rId13"/>
    <p:sldId id="403" r:id="rId14"/>
    <p:sldId id="374" r:id="rId15"/>
    <p:sldId id="376" r:id="rId16"/>
    <p:sldId id="400" r:id="rId17"/>
    <p:sldId id="401" r:id="rId18"/>
    <p:sldId id="364" r:id="rId19"/>
    <p:sldId id="408" r:id="rId20"/>
    <p:sldId id="402" r:id="rId21"/>
    <p:sldId id="363" r:id="rId22"/>
    <p:sldId id="365"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53" r:id="rId43"/>
    <p:sldId id="397" r:id="rId44"/>
    <p:sldId id="390" r:id="rId45"/>
    <p:sldId id="391" r:id="rId46"/>
    <p:sldId id="404"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757" autoAdjust="0"/>
  </p:normalViewPr>
  <p:slideViewPr>
    <p:cSldViewPr snapToGrid="0">
      <p:cViewPr varScale="1">
        <p:scale>
          <a:sx n="69" d="100"/>
          <a:sy n="69" d="100"/>
        </p:scale>
        <p:origin x="1300" y="4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2026-06-04</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6/4/2026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GRACIAS a todos por venir hoy y unirse a la clase Construyendo Poder Sindical.</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CABE DESTACAR que, antes de la fundación de nuestro sindicato en 1887, los trabajadores canadienses ya venían luchando por sus derechos laborales. Todo comenzó con la Huelga de los Impresores de 1872: la lucha por una jornada laboral de nueve horas. Dicha huelga obtuvo el respaldo de 10.000 trabajadores de Toronto. El primer ministro John A. </a:t>
            </a:r>
            <a:r>
              <a:rPr lang="es-ES" dirty="0" err="1"/>
              <a:t>Macdonald</a:t>
            </a:r>
            <a:r>
              <a:rPr lang="es-ES" dirty="0"/>
              <a:t> —quien no mantenía una relación amistosa con el editor y político reformista George Brown— presentó la Ley de Sindicatos el 18 de abril de 1872, legalizando y protegiendo así a las organizaciones sindicales.</a:t>
            </a:r>
            <a:endParaRPr lang="en-US" dirty="0"/>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p>
          <a:p>
            <a:r>
              <a:rPr lang="es-ES" sz="1200" kern="1200" dirty="0">
                <a:solidFill>
                  <a:schemeClr val="tx1"/>
                </a:solidFill>
                <a:effectLst/>
                <a:latin typeface="+mn-lt"/>
                <a:ea typeface="+mn-ea"/>
                <a:cs typeface="+mn-cs"/>
              </a:rPr>
              <a:t>Haz las siguientes preguntas:</a:t>
            </a:r>
          </a:p>
          <a:p>
            <a:pPr marL="228600" indent="-228600">
              <a:buFont typeface="+mj-lt"/>
              <a:buAutoNum type="arabicPeriod"/>
            </a:pPr>
            <a:r>
              <a:rPr lang="es-ES" b="0" i="0" dirty="0">
                <a:solidFill>
                  <a:srgbClr val="1F1F1F"/>
                </a:solidFill>
                <a:effectLst/>
                <a:latin typeface="Roboto" panose="02000000000000000000" pitchFamily="2" charset="0"/>
              </a:rPr>
              <a:t>¿Qué sucedió en 1919? ¿La Huelga General de Winnipeg?</a:t>
            </a:r>
            <a:endParaRPr lang="es-ES" sz="1200" kern="1200" dirty="0">
              <a:solidFill>
                <a:schemeClr val="tx1"/>
              </a:solidFill>
              <a:effectLst/>
              <a:latin typeface="+mn-lt"/>
              <a:ea typeface="+mn-ea"/>
              <a:cs typeface="+mn-cs"/>
            </a:endParaRPr>
          </a:p>
          <a:p>
            <a:pPr marL="228600" indent="-228600">
              <a:buFont typeface="+mj-lt"/>
              <a:buAutoNum type="arabicPeriod"/>
            </a:pPr>
            <a:r>
              <a:rPr lang="es-ES" sz="1200" kern="1200" dirty="0">
                <a:solidFill>
                  <a:schemeClr val="tx1"/>
                </a:solidFill>
                <a:effectLst/>
                <a:latin typeface="+mn-lt"/>
                <a:ea typeface="+mn-ea"/>
                <a:cs typeface="+mn-cs"/>
              </a:rPr>
              <a:t>¿Qué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pPr marL="228600" indent="-228600">
              <a:buFont typeface="+mj-lt"/>
              <a:buAutoNum type="arabicPeriod"/>
            </a:pPr>
            <a:r>
              <a:rPr lang="es-ES" sz="1200" kern="1200" dirty="0">
                <a:solidFill>
                  <a:schemeClr val="tx1"/>
                </a:solidFill>
                <a:effectLst/>
                <a:latin typeface="+mn-lt"/>
                <a:ea typeface="+mn-ea"/>
                <a:cs typeface="+mn-cs"/>
              </a:rPr>
              <a:t>¿Qué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What is PC 1003 (War Act 1944)? </a:t>
            </a:r>
            <a:r>
              <a:rPr lang="es-ES" dirty="0"/>
              <a:t>Una orden crucial en tiempos de guerra que otorgó derechos de negociación colectiva similares a los de la Ley Wagner de Estados Unidos, obligando a los empleadores a negociar. Este es el marco fundamental del derecho laboral canadiense moderno, ya que estableció la obligación de los empleadores de reconocer a los sindicatos y promovió la paz laboral durante la Segunda Guerra Mundial.  Exigió que los empleadores reconocieran a los sindicatos mayoritarios, prohibió las huelgas durante el proceso de conciliación y creó la Junta de Relaciones Laborales de Tiempos de Guerra, lo que impulsó significativamente la afiliación sindical y sentó precedentes para las leyes provinciales. </a:t>
            </a:r>
            <a:r>
              <a:rPr lang="en-US" i="1" dirty="0"/>
              <a:t>Imagen de https://commons.wikimedia.org/wiki/File:War_Regulation_1944_Labour.png</a:t>
            </a:r>
          </a:p>
          <a:p>
            <a:pPr marL="228600" indent="-228600">
              <a:buFont typeface="+mj-lt"/>
              <a:buAutoNum type="arabicPeriod"/>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ANALICE los principales acontecimientos históricos en Canadá que han influido en los sindicatos.</a:t>
            </a:r>
            <a:endParaRPr lang="en-US" dirty="0"/>
          </a:p>
          <a:p>
            <a:pPr marL="171450" indent="-171450">
              <a:buFont typeface="Arial" panose="020B0604020202020204" pitchFamily="34" charset="0"/>
              <a:buChar char="•"/>
            </a:pPr>
            <a:r>
              <a:rPr lang="es-ES" b="1" dirty="0"/>
              <a:t>Huelga General de Winnipeg (1919) </a:t>
            </a:r>
            <a:r>
              <a:rPr lang="es-ES" b="0" dirty="0"/>
              <a:t>- A partir del 15 de mayo de 1919, trabajadores, hastiados de la miseria que padecían tanto dentro como fuera del trabajo e inspirados por el ejemplo de la Revolución Rusa, se alzaron y tomaron la ciudad canadiense de Winnipeg (Manitoba) durante seis semanas. Fue una de las huelgas más dramáticas e influyentes de la historia de Canadá. Video - https://www.youtube.com/watch?v=iZ0QyuyEgfo Imagen tomada de https://www.peoplesworld.org/article/lessons-from-the-1919-winnipeg-general-strike/</a:t>
            </a:r>
            <a:endParaRPr lang="en-US" b="0" dirty="0"/>
          </a:p>
          <a:p>
            <a:pPr marL="171450" indent="-171450">
              <a:buFont typeface="Arial" panose="020B0604020202020204" pitchFamily="34" charset="0"/>
              <a:buChar char="•"/>
            </a:pPr>
            <a:r>
              <a:rPr lang="en-US" b="1" dirty="0"/>
              <a:t>Rand Act (1946, Ontario) </a:t>
            </a:r>
            <a:r>
              <a:rPr lang="en-US" dirty="0"/>
              <a:t>– </a:t>
            </a:r>
            <a:r>
              <a:rPr lang="es-ES" dirty="0"/>
              <a:t>La Corte Suprema estableció un principio fundamental en el derecho laboral canadiense. Este principio surgió de un arbitraje para poner fin a la huelga de 99 días en la Ford Motor Company en Windsor, Ontario. El juez Rand emitió su fallo el 29 de enero de 1946, logrando un compromiso que rechazaba el sistema de "sindicato cerrado" pero establecía la "retención obligatoria de las cuotas sindicales"</a:t>
            </a:r>
            <a:r>
              <a:rPr lang="en-US" dirty="0"/>
              <a:t>. </a:t>
            </a:r>
            <a:r>
              <a:rPr lang="en-US" i="1" dirty="0"/>
              <a:t>Imagen de https://ucte-ucet.ca/history-of-the-rand-formula/</a:t>
            </a:r>
          </a:p>
          <a:p>
            <a:pPr marL="171450" indent="-171450">
              <a:buFont typeface="Arial" panose="020B0604020202020204" pitchFamily="34" charset="0"/>
              <a:buChar char="•"/>
            </a:pPr>
            <a:r>
              <a:rPr lang="en-US" b="1" dirty="0"/>
              <a:t>Bill 10 (Alberta,1970s) </a:t>
            </a:r>
            <a:r>
              <a:rPr lang="en-US" dirty="0"/>
              <a:t>-  </a:t>
            </a:r>
            <a:r>
              <a:rPr lang="es-ES" dirty="0"/>
              <a:t>Se permitió la práctica de operar con empresas sindicalizadas y no sindicalizadas simultáneamente para los contratistas. Esta práctica se generalizó posteriormente en el sector de la construcción de Alberta, particularmente en la década de 1980, como táctica antisindical, lo que contribuyó a las bajas tasas de sindicalización, aunque a menudo constituye una violación de los contratos sindicales en lugar de ser ilegal en sí misma.</a:t>
            </a:r>
            <a:r>
              <a:rPr lang="en-US" dirty="0"/>
              <a:t> </a:t>
            </a:r>
            <a:r>
              <a:rPr lang="en-US" i="1" dirty="0"/>
              <a:t>Imagen de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s-ES" dirty="0"/>
              <a:t>La Ley de Enmienda del Estatuto de Relaciones Laborales introdujo la certificación basada en la presentación de tarjetas para el sector de la construcción, lo que permite a los sindicatos obtener la certificación automáticamente sin necesidad de votación si presentan tarjetas firmadas por más del 55% de los empleados de la unidad de negociación. Esto facilita la organización sindical, particularmente en oficios donde existen grupos grandes y fácilmente identificables, lo que podría afectar a los empleadores al dar lugar a posibles acuerdos provinciales automáticos.</a:t>
            </a:r>
            <a:endParaRPr lang="en-US" dirty="0"/>
          </a:p>
          <a:p>
            <a:pPr lvl="1"/>
            <a:r>
              <a:rPr lang="es-ES" i="1" dirty="0"/>
              <a:t>La nueva sección 128.1 de la Ley, añadida por la sección 8 del Proyecto de Ley, se aplica al sector de la construcción y permite que un sindicato que solicite la certificación opte por que su solicitud se tramite mediante un modelo de "certificación basada en la afiliación". En ese caso, si la Junta considera que más del 55 % de los empleados son miembros del sindicato, podrá certificarlo o convocar una votación para determinar la representación sindical. Si la Junta considera que el porcentaje de afiliados es del 40 % o superior, pero no superior al 55 %, deberá convocar una votación para determinar la representación sindical. Si el porcentaje es inferior al 40 %, la Junta desestimará la solicitud. La Junta también podrá desestimar la solicitud si, como consecuencia de infracciones de la Ley por parte del sindicato, las pruebas de afiliación presentadas no reflejan probablemente la verdadera voluntad de los empleados.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16</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27.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9.jp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9.xml"/><Relationship Id="rId7" Type="http://schemas.openxmlformats.org/officeDocument/2006/relationships/image" Target="../media/image44.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2.xml"/><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1.png"/><Relationship Id="rId11" Type="http://schemas.openxmlformats.org/officeDocument/2006/relationships/image" Target="../media/image7.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7.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7.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7.png"/><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43.xml"/><Relationship Id="rId7" Type="http://schemas.openxmlformats.org/officeDocument/2006/relationships/image" Target="../media/image69.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15.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s>
</file>

<file path=ppt/slides/_rels/slide4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6.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5DCCF1B9-CF8E-4238-A09C-B5D00E7D5CF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6" name="Picture 2">
            <a:extLst>
              <a:ext uri="{FF2B5EF4-FFF2-40B4-BE49-F238E27FC236}">
                <a16:creationId xmlns:a16="http://schemas.microsoft.com/office/drawing/2014/main" id="{5C2B860C-93DA-49E2-9882-874D61DB2C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2" name="Picture 2">
            <a:extLst>
              <a:ext uri="{FF2B5EF4-FFF2-40B4-BE49-F238E27FC236}">
                <a16:creationId xmlns:a16="http://schemas.microsoft.com/office/drawing/2014/main" id="{97BBE36B-09DC-4F4F-8022-45A9880374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ACF2EA36-900B-40BE-805B-E5EE1EE5255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3C007D6F-AC16-48E5-95CE-679D1857ADD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90901"/>
          <a:stretch/>
        </p:blipFill>
        <p:spPr>
          <a:xfrm>
            <a:off x="1295400" y="957469"/>
            <a:ext cx="9067800" cy="391373"/>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2" name="Picture 1">
            <a:extLst>
              <a:ext uri="{FF2B5EF4-FFF2-40B4-BE49-F238E27FC236}">
                <a16:creationId xmlns:a16="http://schemas.microsoft.com/office/drawing/2014/main" id="{83E0B58F-57A6-C21B-E6CB-2AE727261579}"/>
              </a:ext>
            </a:extLst>
          </p:cNvPr>
          <p:cNvPicPr>
            <a:picLocks noChangeAspect="1"/>
          </p:cNvPicPr>
          <p:nvPr/>
        </p:nvPicPr>
        <p:blipFill rotWithShape="1">
          <a:blip r:embed="rId6"/>
          <a:srcRect l="1681" t="25419" b="2591"/>
          <a:stretch/>
        </p:blipFill>
        <p:spPr>
          <a:xfrm>
            <a:off x="320146" y="961733"/>
            <a:ext cx="11757554" cy="5003528"/>
          </a:xfrm>
          <a:prstGeom prst="rect">
            <a:avLst/>
          </a:prstGeom>
        </p:spPr>
      </p:pic>
      <p:sp>
        <p:nvSpPr>
          <p:cNvPr id="4" name="TextBox 3">
            <a:extLst>
              <a:ext uri="{FF2B5EF4-FFF2-40B4-BE49-F238E27FC236}">
                <a16:creationId xmlns:a16="http://schemas.microsoft.com/office/drawing/2014/main" id="{3DF3E4AE-E357-472A-73FB-6507745B8A6C}"/>
              </a:ext>
            </a:extLst>
          </p:cNvPr>
          <p:cNvSpPr txBox="1"/>
          <p:nvPr/>
        </p:nvSpPr>
        <p:spPr>
          <a:xfrm>
            <a:off x="5379017" y="130091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7" name="TextBox 6">
            <a:extLst>
              <a:ext uri="{FF2B5EF4-FFF2-40B4-BE49-F238E27FC236}">
                <a16:creationId xmlns:a16="http://schemas.microsoft.com/office/drawing/2014/main" id="{247F5A87-02B5-3D83-2207-EE16FDCC88F1}"/>
              </a:ext>
            </a:extLst>
          </p:cNvPr>
          <p:cNvSpPr txBox="1"/>
          <p:nvPr/>
        </p:nvSpPr>
        <p:spPr>
          <a:xfrm>
            <a:off x="7018828" y="1524944"/>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6E343B1-F81A-A546-EF98-CEC066A5FC8C}"/>
              </a:ext>
            </a:extLst>
          </p:cNvPr>
          <p:cNvSpPr txBox="1"/>
          <p:nvPr/>
        </p:nvSpPr>
        <p:spPr>
          <a:xfrm>
            <a:off x="8848471" y="2944051"/>
            <a:ext cx="2756835"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B2FF50A-3634-26C9-810D-FC1C768679B5}"/>
              </a:ext>
            </a:extLst>
          </p:cNvPr>
          <p:cNvSpPr txBox="1"/>
          <p:nvPr/>
        </p:nvSpPr>
        <p:spPr>
          <a:xfrm>
            <a:off x="6431021" y="2214240"/>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Bill 10</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5906E698-BC87-7B6B-9D8A-79E4E70E1670}"/>
              </a:ext>
            </a:extLst>
          </p:cNvPr>
          <p:cNvSpPr txBox="1"/>
          <p:nvPr/>
        </p:nvSpPr>
        <p:spPr>
          <a:xfrm>
            <a:off x="11120467" y="3336725"/>
            <a:ext cx="2143065"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D72B964F-200A-43C6-94E5-4B148663F7B7}"/>
              </a:ext>
            </a:extLst>
          </p:cNvPr>
          <p:cNvSpPr txBox="1"/>
          <p:nvPr/>
        </p:nvSpPr>
        <p:spPr>
          <a:xfrm>
            <a:off x="1751533" y="3379082"/>
            <a:ext cx="1639811" cy="523220"/>
          </a:xfrm>
          <a:prstGeom prst="rect">
            <a:avLst/>
          </a:prstGeom>
          <a:noFill/>
        </p:spPr>
        <p:txBody>
          <a:bodyPr wrap="square" rtlCol="0">
            <a:spAutoFit/>
          </a:bodyPr>
          <a:lstStyle/>
          <a:p>
            <a:pPr algn="ctr"/>
            <a:r>
              <a:rPr lang="en-US" sz="1400" b="1" i="1" dirty="0" err="1">
                <a:latin typeface="Open Sans" panose="020B0606030504020204" pitchFamily="34" charset="0"/>
                <a:ea typeface="Open Sans" panose="020B0606030504020204" pitchFamily="34" charset="0"/>
                <a:cs typeface="Open Sans" panose="020B0606030504020204" pitchFamily="34" charset="0"/>
              </a:rPr>
              <a:t>Winnepeg</a:t>
            </a:r>
            <a:r>
              <a:rPr lang="en-US" sz="1400" b="1" i="1" dirty="0">
                <a:latin typeface="Open Sans" panose="020B0606030504020204" pitchFamily="34" charset="0"/>
                <a:ea typeface="Open Sans" panose="020B0606030504020204" pitchFamily="34" charset="0"/>
                <a:cs typeface="Open Sans" panose="020B0606030504020204" pitchFamily="34" charset="0"/>
              </a:rPr>
              <a:t> General Strike</a:t>
            </a:r>
          </a:p>
        </p:txBody>
      </p:sp>
      <p:sp>
        <p:nvSpPr>
          <p:cNvPr id="13" name="TextBox 12">
            <a:extLst>
              <a:ext uri="{FF2B5EF4-FFF2-40B4-BE49-F238E27FC236}">
                <a16:creationId xmlns:a16="http://schemas.microsoft.com/office/drawing/2014/main" id="{29000126-6121-C486-F853-96F2860EA60F}"/>
              </a:ext>
            </a:extLst>
          </p:cNvPr>
          <p:cNvSpPr txBox="1"/>
          <p:nvPr/>
        </p:nvSpPr>
        <p:spPr>
          <a:xfrm>
            <a:off x="4550728" y="2767338"/>
            <a:ext cx="1639811" cy="523220"/>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War Act </a:t>
            </a:r>
          </a:p>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(PC 1003)</a:t>
            </a:r>
          </a:p>
        </p:txBody>
      </p:sp>
      <p:sp>
        <p:nvSpPr>
          <p:cNvPr id="14" name="TextBox 13">
            <a:extLst>
              <a:ext uri="{FF2B5EF4-FFF2-40B4-BE49-F238E27FC236}">
                <a16:creationId xmlns:a16="http://schemas.microsoft.com/office/drawing/2014/main" id="{BD2B3334-8CD2-85FF-EFA9-9E0CC7CB10EA}"/>
              </a:ext>
            </a:extLst>
          </p:cNvPr>
          <p:cNvSpPr txBox="1"/>
          <p:nvPr/>
        </p:nvSpPr>
        <p:spPr>
          <a:xfrm>
            <a:off x="3137905" y="3028948"/>
            <a:ext cx="1639812"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Great Depression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F36E02BF-CD19-D4DB-1D62-91F60766EF2D}"/>
              </a:ext>
            </a:extLst>
          </p:cNvPr>
          <p:cNvSpPr txBox="1"/>
          <p:nvPr/>
        </p:nvSpPr>
        <p:spPr>
          <a:xfrm>
            <a:off x="3828045" y="4655983"/>
            <a:ext cx="1639811" cy="307777"/>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Wagner Act</a:t>
            </a:r>
          </a:p>
        </p:txBody>
      </p:sp>
      <p:sp>
        <p:nvSpPr>
          <p:cNvPr id="16" name="TextBox 15">
            <a:extLst>
              <a:ext uri="{FF2B5EF4-FFF2-40B4-BE49-F238E27FC236}">
                <a16:creationId xmlns:a16="http://schemas.microsoft.com/office/drawing/2014/main" id="{B4ACDA97-5BF4-CCCE-9CE5-52D3903AB815}"/>
              </a:ext>
            </a:extLst>
          </p:cNvPr>
          <p:cNvSpPr txBox="1"/>
          <p:nvPr/>
        </p:nvSpPr>
        <p:spPr>
          <a:xfrm>
            <a:off x="389500" y="4963760"/>
            <a:ext cx="1123064" cy="523220"/>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Printers’ Strike </a:t>
            </a:r>
          </a:p>
        </p:txBody>
      </p:sp>
      <p:sp>
        <p:nvSpPr>
          <p:cNvPr id="17" name="Oval 16">
            <a:extLst>
              <a:ext uri="{FF2B5EF4-FFF2-40B4-BE49-F238E27FC236}">
                <a16:creationId xmlns:a16="http://schemas.microsoft.com/office/drawing/2014/main" id="{3D8623F1-7516-842B-4738-6E47770AC245}"/>
              </a:ext>
            </a:extLst>
          </p:cNvPr>
          <p:cNvSpPr/>
          <p:nvPr/>
        </p:nvSpPr>
        <p:spPr>
          <a:xfrm>
            <a:off x="766919" y="5612174"/>
            <a:ext cx="79249" cy="8354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7EE3906-45AD-B126-AB77-9238B092AB47}"/>
              </a:ext>
            </a:extLst>
          </p:cNvPr>
          <p:cNvPicPr>
            <a:picLocks noChangeAspect="1"/>
          </p:cNvPicPr>
          <p:nvPr/>
        </p:nvPicPr>
        <p:blipFill rotWithShape="1">
          <a:blip r:embed="rId4"/>
          <a:srcRect t="1673" r="53986" b="90901"/>
          <a:stretch/>
        </p:blipFill>
        <p:spPr>
          <a:xfrm>
            <a:off x="4015714" y="860946"/>
            <a:ext cx="4172456" cy="391373"/>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P spid="11" grpId="0"/>
      <p:bldP spid="12" grpId="0"/>
      <p:bldP spid="13"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414476" y="2731525"/>
            <a:ext cx="2842580"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378857" y="2680503"/>
            <a:ext cx="29209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446528"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t>
            </a:r>
            <a:endParaRPr lang="en-CA" dirty="0"/>
          </a:p>
        </p:txBody>
      </p:sp>
      <p:sp>
        <p:nvSpPr>
          <p:cNvPr id="217" name="Rectangle 216">
            <a:extLst>
              <a:ext uri="{FF2B5EF4-FFF2-40B4-BE49-F238E27FC236}">
                <a16:creationId xmlns:a16="http://schemas.microsoft.com/office/drawing/2014/main" id="{ED5B15EE-59A1-496C-D52A-80536B69341A}"/>
              </a:ext>
            </a:extLst>
          </p:cNvPr>
          <p:cNvSpPr/>
          <p:nvPr/>
        </p:nvSpPr>
        <p:spPr>
          <a:xfrm>
            <a:off x="366114" y="2731525"/>
            <a:ext cx="288694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s-ES" dirty="0">
                <a:solidFill>
                  <a:schemeClr val="bg1"/>
                </a:solidFill>
              </a:rPr>
              <a:t>Acontecimientos Históricos </a:t>
            </a:r>
            <a:r>
              <a:rPr lang="es-ES" dirty="0"/>
              <a:t>Clave en Canadá</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866158" y="4558537"/>
            <a:ext cx="2162528" cy="1623221"/>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1919</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584466"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671168" y="3268778"/>
            <a:ext cx="2468651"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El Arbitraje Pone Fin a la Huelga de Ford Motor en Windsor,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224150"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515877" y="3249379"/>
            <a:ext cx="2341308"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Implementó la Certificación Basada en Tarjetas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577213"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403792" y="3254695"/>
            <a:ext cx="2871702"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Permite el Uso de Chaquetas de Doble Botonadura para los Contratistas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5">
            <a:clrChange>
              <a:clrFrom>
                <a:srgbClr val="F1F1F1"/>
              </a:clrFrom>
              <a:clrTo>
                <a:srgbClr val="F1F1F1">
                  <a:alpha val="0"/>
                </a:srgbClr>
              </a:clrTo>
            </a:clrChange>
          </a:blip>
          <a:stretch>
            <a:fillRect/>
          </a:stretch>
        </p:blipFill>
        <p:spPr>
          <a:xfrm>
            <a:off x="9438224"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14952"/>
          <a:stretch/>
        </p:blipFill>
        <p:spPr>
          <a:xfrm>
            <a:off x="6841744" y="4787460"/>
            <a:ext cx="2312736" cy="1488866"/>
          </a:xfrm>
          <a:prstGeom prst="rect">
            <a:avLst/>
          </a:prstGeom>
        </p:spPr>
      </p:pic>
      <p:sp>
        <p:nvSpPr>
          <p:cNvPr id="4" name="Footer Placeholder 1">
            <a:extLst>
              <a:ext uri="{FF2B5EF4-FFF2-40B4-BE49-F238E27FC236}">
                <a16:creationId xmlns:a16="http://schemas.microsoft.com/office/drawing/2014/main" id="{6D22CFEA-6D80-1422-8449-C5207D3B639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3" name="TextBox 102">
            <a:extLst>
              <a:ext uri="{FF2B5EF4-FFF2-40B4-BE49-F238E27FC236}">
                <a16:creationId xmlns:a16="http://schemas.microsoft.com/office/drawing/2014/main" id="{F5920052-5849-A5D2-D529-368B155E1654}"/>
              </a:ext>
            </a:extLst>
          </p:cNvPr>
          <p:cNvSpPr txBox="1"/>
          <p:nvPr/>
        </p:nvSpPr>
        <p:spPr>
          <a:xfrm>
            <a:off x="394353" y="2732321"/>
            <a:ext cx="2653981" cy="730265"/>
          </a:xfrm>
          <a:prstGeom prst="rect">
            <a:avLst/>
          </a:prstGeom>
        </p:spPr>
        <p:txBody>
          <a:bodyPr wrap="square" lIns="0" tIns="0" rIns="0" bIns="0" rtlCol="0" anchor="t">
            <a:spAutoFit/>
          </a:bodyPr>
          <a:lstStyle/>
          <a:p>
            <a:pPr algn="ctr">
              <a:lnSpc>
                <a:spcPts val="2879"/>
              </a:lnSpc>
            </a:pPr>
            <a:r>
              <a:rPr lang="en-US" sz="2400" b="1"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Winnepeg</a:t>
            </a: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 General Strike</a:t>
            </a:r>
          </a:p>
        </p:txBody>
      </p:sp>
      <p:sp>
        <p:nvSpPr>
          <p:cNvPr id="5" name="TextBox 103">
            <a:extLst>
              <a:ext uri="{FF2B5EF4-FFF2-40B4-BE49-F238E27FC236}">
                <a16:creationId xmlns:a16="http://schemas.microsoft.com/office/drawing/2014/main" id="{D1052979-FE37-7388-4B2A-8E2693B2FF40}"/>
              </a:ext>
            </a:extLst>
          </p:cNvPr>
          <p:cNvSpPr txBox="1"/>
          <p:nvPr/>
        </p:nvSpPr>
        <p:spPr>
          <a:xfrm>
            <a:off x="341815" y="3454608"/>
            <a:ext cx="2950860"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Una huelga de 6 semanas de 30,000 trabajadores provocó una paralización económica.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pic>
        <p:nvPicPr>
          <p:cNvPr id="6" name="Picture 2" descr="Lessons from the 1919 Winnipeg General Strike – People's World">
            <a:extLst>
              <a:ext uri="{FF2B5EF4-FFF2-40B4-BE49-F238E27FC236}">
                <a16:creationId xmlns:a16="http://schemas.microsoft.com/office/drawing/2014/main" id="{8FB4CC02-1D98-FEA9-DF28-D8719910E5F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583"/>
          <a:stretch/>
        </p:blipFill>
        <p:spPr bwMode="auto">
          <a:xfrm>
            <a:off x="721470" y="4885349"/>
            <a:ext cx="2415398" cy="144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760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8249F83F-CE7B-4109-BF9A-6F264263856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464A70A-E4B4-62D4-71E3-773F48C24907}"/>
              </a:ext>
            </a:extLst>
          </p:cNvPr>
          <p:cNvGrpSpPr/>
          <p:nvPr/>
        </p:nvGrpSpPr>
        <p:grpSpPr>
          <a:xfrm>
            <a:off x="2174255" y="937185"/>
            <a:ext cx="7712433" cy="5173782"/>
            <a:chOff x="2174255" y="937185"/>
            <a:chExt cx="7712433" cy="5173782"/>
          </a:xfrm>
        </p:grpSpPr>
        <p:pic>
          <p:nvPicPr>
            <p:cNvPr id="8" name="Picture 7">
              <a:extLst>
                <a:ext uri="{FF2B5EF4-FFF2-40B4-BE49-F238E27FC236}">
                  <a16:creationId xmlns:a16="http://schemas.microsoft.com/office/drawing/2014/main" id="{08B0461F-92FE-C934-0CA5-DF8F18FC9F66}"/>
                </a:ext>
              </a:extLst>
            </p:cNvPr>
            <p:cNvPicPr>
              <a:picLocks noChangeAspect="1"/>
            </p:cNvPicPr>
            <p:nvPr/>
          </p:nvPicPr>
          <p:blipFill rotWithShape="1">
            <a:blip r:embed="rId4">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10" name="Picture 9" descr="A graph showing a line graph&#10;&#10;AI-generated content may be incorrect.">
              <a:extLst>
                <a:ext uri="{FF2B5EF4-FFF2-40B4-BE49-F238E27FC236}">
                  <a16:creationId xmlns:a16="http://schemas.microsoft.com/office/drawing/2014/main" id="{7E9DDDD3-08F8-AB28-1E9F-4DF7072DC4CE}"/>
                </a:ext>
              </a:extLst>
            </p:cNvPr>
            <p:cNvPicPr>
              <a:picLocks noChangeAspect="1"/>
            </p:cNvPicPr>
            <p:nvPr/>
          </p:nvPicPr>
          <p:blipFill>
            <a:blip r:embed="rId5">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17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4" name="Rectangle 3">
            <a:extLst>
              <a:ext uri="{FF2B5EF4-FFF2-40B4-BE49-F238E27FC236}">
                <a16:creationId xmlns:a16="http://schemas.microsoft.com/office/drawing/2014/main" id="{35BA72EC-1743-DEE1-790F-4C842FEDCAC3}"/>
              </a:ext>
            </a:extLst>
          </p:cNvPr>
          <p:cNvSpPr/>
          <p:nvPr/>
        </p:nvSpPr>
        <p:spPr>
          <a:xfrm>
            <a:off x="3246858" y="91682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197698" y="3155034"/>
            <a:ext cx="826559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5" y="1661148"/>
            <a:ext cx="8265590" cy="4349909"/>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892418"/>
            <a:ext cx="8449563" cy="1107996"/>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p>
          <a:p>
            <a:r>
              <a:rPr lang="es-ES" sz="2200" b="1" dirty="0">
                <a:latin typeface="Open Sans" panose="020B0606030504020204" pitchFamily="34" charset="0"/>
                <a:ea typeface="Open Sans" panose="020B0606030504020204" pitchFamily="34" charset="0"/>
                <a:cs typeface="Open Sans" panose="020B0606030504020204" pitchFamily="34" charset="0"/>
              </a:rPr>
              <a:t>Liderazgo</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25" y="1762431"/>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2" name="Footer Placeholder 1">
            <a:extLst>
              <a:ext uri="{FF2B5EF4-FFF2-40B4-BE49-F238E27FC236}">
                <a16:creationId xmlns:a16="http://schemas.microsoft.com/office/drawing/2014/main" id="{41BE6201-591A-4E34-9639-B21837B4507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6" name="Picture 2">
            <a:extLst>
              <a:ext uri="{FF2B5EF4-FFF2-40B4-BE49-F238E27FC236}">
                <a16:creationId xmlns:a16="http://schemas.microsoft.com/office/drawing/2014/main" id="{D79E54C2-CA2F-417A-B6A6-DD2028FA35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4" name="Picture 2">
            <a:extLst>
              <a:ext uri="{FF2B5EF4-FFF2-40B4-BE49-F238E27FC236}">
                <a16:creationId xmlns:a16="http://schemas.microsoft.com/office/drawing/2014/main" id="{1C1ADBE5-DBA3-4AF6-8D57-C54CF20387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7" name="Footer Placeholder 1">
            <a:extLst>
              <a:ext uri="{FF2B5EF4-FFF2-40B4-BE49-F238E27FC236}">
                <a16:creationId xmlns:a16="http://schemas.microsoft.com/office/drawing/2014/main" id="{FC619768-F2EE-478C-9720-0B59FEC5B85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165</TotalTime>
  <Words>14262</Words>
  <Application>Microsoft Office PowerPoint</Application>
  <PresentationFormat>Widescreen</PresentationFormat>
  <Paragraphs>713</Paragraphs>
  <Slides>44</Slides>
  <Notes>44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Aptos Narrow</vt:lpstr>
      <vt:lpstr>Arial</vt:lpstr>
      <vt:lpstr>Calibri</vt:lpstr>
      <vt:lpstr>Calibri Light</vt:lpstr>
      <vt:lpstr>Halyard Display</vt:lpstr>
      <vt:lpstr>Noto Sans Symbols</vt:lpstr>
      <vt:lpstr>Open Sans</vt:lpstr>
      <vt:lpstr>Questa Slab</vt:lpstr>
      <vt:lpstr>Roboto</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- 1940</vt:lpstr>
      <vt:lpstr>Participación en el Mercado - 1940</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Acontecimientos Históricos Clave en Canadá</vt:lpstr>
      <vt:lpstr>Total de Miembros Activos Canadienses 1984-2024</vt:lpstr>
      <vt:lpstr>Tendencia de Afiliación del Concejo Distrital 17 </vt:lpstr>
      <vt:lpstr>Porcentaje de Trabajadores de la Construcción Afiliados a Algún  Sindicato en EE. UU.</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cp:revision>
  <dcterms:created xsi:type="dcterms:W3CDTF">2024-09-19T19:34:13Z</dcterms:created>
  <dcterms:modified xsi:type="dcterms:W3CDTF">2026-06-04T14:20:23Z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