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ppt/tags/tag43.xml" ContentType="application/vnd.openxmlformats-officedocument.presentationml.tags+xml"/>
  <Override PartName="/ppt/notesSlides/notesSlide43.xml" ContentType="application/vnd.openxmlformats-officedocument.presentationml.notesSlide+xml"/>
  <Override PartName="/ppt/tags/tag44.xml" ContentType="application/vnd.openxmlformats-officedocument.presentationml.tags+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9"/>
  </p:notesMasterIdLst>
  <p:handoutMasterIdLst>
    <p:handoutMasterId r:id="rId50"/>
  </p:handoutMasterIdLst>
  <p:sldIdLst>
    <p:sldId id="256" r:id="rId5"/>
    <p:sldId id="379" r:id="rId6"/>
    <p:sldId id="380" r:id="rId7"/>
    <p:sldId id="381" r:id="rId8"/>
    <p:sldId id="328" r:id="rId9"/>
    <p:sldId id="324" r:id="rId10"/>
    <p:sldId id="398" r:id="rId11"/>
    <p:sldId id="399" r:id="rId12"/>
    <p:sldId id="366" r:id="rId13"/>
    <p:sldId id="403" r:id="rId14"/>
    <p:sldId id="405" r:id="rId15"/>
    <p:sldId id="406" r:id="rId16"/>
    <p:sldId id="400" r:id="rId17"/>
    <p:sldId id="401" r:id="rId18"/>
    <p:sldId id="364" r:id="rId19"/>
    <p:sldId id="408" r:id="rId20"/>
    <p:sldId id="402" r:id="rId21"/>
    <p:sldId id="363" r:id="rId22"/>
    <p:sldId id="365" r:id="rId23"/>
    <p:sldId id="330" r:id="rId24"/>
    <p:sldId id="290" r:id="rId25"/>
    <p:sldId id="339" r:id="rId26"/>
    <p:sldId id="340" r:id="rId27"/>
    <p:sldId id="342" r:id="rId28"/>
    <p:sldId id="294" r:id="rId29"/>
    <p:sldId id="331" r:id="rId30"/>
    <p:sldId id="368" r:id="rId31"/>
    <p:sldId id="383" r:id="rId32"/>
    <p:sldId id="384" r:id="rId33"/>
    <p:sldId id="385" r:id="rId34"/>
    <p:sldId id="386" r:id="rId35"/>
    <p:sldId id="387" r:id="rId36"/>
    <p:sldId id="388" r:id="rId37"/>
    <p:sldId id="389" r:id="rId38"/>
    <p:sldId id="393" r:id="rId39"/>
    <p:sldId id="394" r:id="rId40"/>
    <p:sldId id="395" r:id="rId41"/>
    <p:sldId id="396" r:id="rId42"/>
    <p:sldId id="353" r:id="rId43"/>
    <p:sldId id="397" r:id="rId44"/>
    <p:sldId id="390" r:id="rId45"/>
    <p:sldId id="391" r:id="rId46"/>
    <p:sldId id="407" r:id="rId47"/>
    <p:sldId id="392" r:id="rId48"/>
  </p:sldIdLst>
  <p:sldSz cx="12192000" cy="6858000"/>
  <p:notesSz cx="6858000" cy="9144000"/>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69059" autoAdjust="0"/>
  </p:normalViewPr>
  <p:slideViewPr>
    <p:cSldViewPr snapToGrid="0" showGuides="1">
      <p:cViewPr varScale="1">
        <p:scale>
          <a:sx n="76" d="100"/>
          <a:sy n="76" d="100"/>
        </p:scale>
        <p:origin x="1020" y="84"/>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2026-06-04</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6/4/2026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THANK everyone for coming today, and joining the Building Union Power class. </a:t>
            </a:r>
          </a:p>
          <a:p>
            <a:endParaRPr lang="en-US" dirty="0"/>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D. Data specific to the unionization rate of Canadian construction workers in the 1940s is not readily available. However, unionization rates grew significantly across all industries during this decade, providing useful context. At the start of the decade, in 1940, Canada's overall unionization rate was 16.3%. The rate saw significant growth during the 1940s, more than doubling from less than 400,000 members to 1 million. By the end of the decade, the overall unionization rate for the Canadian workforce had risen from 20% to 30%.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Canada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data from Statistics Canada, the union coverage rate for construction workers in Canada in 2024 was 31.4%. This figure represents the percentage of workers covered by a collective bargaining agreement, which includes both union members and non-members. The coverage rate (31.4%) is generally slightly higher than the membership rate, as it includes non-members who are still covered by a union contract.</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HIGHLIGHT that before the establishment of our union in 1887, Canadian workers have been fighting for worker rights. It started with the Printers’ Strike of 1872) – the fight for a 9-hour work day. The strike gained support from 10,000 supporters working in Toronto. Prime Minister John A. Macdonald – no friend of publisher and Reform politician George Brown – introduced the Trade Union Act on April 18, 1872, legalizing and protecting unions.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we will take a look at the IUPAT’s membership specifically. 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the following questions:</a:t>
            </a:r>
          </a:p>
          <a:p>
            <a:pPr marL="228600" lvl="0" indent="-228600" algn="l" rtl="0">
              <a:lnSpc>
                <a:spcPct val="90000"/>
              </a:lnSpc>
              <a:spcBef>
                <a:spcPts val="0"/>
              </a:spcBef>
              <a:spcAft>
                <a:spcPts val="0"/>
              </a:spcAft>
              <a:buClr>
                <a:schemeClr val="dk1"/>
              </a:buClr>
              <a:buSzPts val="1200"/>
              <a:buFont typeface="+mj-lt"/>
              <a:buAutoNum type="arabicPeriod"/>
            </a:pPr>
            <a:r>
              <a:rPr lang="en-CA" dirty="0">
                <a:latin typeface="+mn-lt"/>
              </a:rPr>
              <a:t>What happened in  1919? </a:t>
            </a:r>
            <a:r>
              <a:rPr lang="en-CA" dirty="0" err="1">
                <a:latin typeface="+mn-lt"/>
              </a:rPr>
              <a:t>Winnepeg</a:t>
            </a:r>
            <a:r>
              <a:rPr lang="en-CA" dirty="0">
                <a:latin typeface="+mn-lt"/>
              </a:rPr>
              <a:t>  General Strike?</a:t>
            </a:r>
          </a:p>
          <a:p>
            <a:pPr marL="228600" lvl="0" indent="-228600" algn="l" rtl="0">
              <a:lnSpc>
                <a:spcPct val="90000"/>
              </a:lnSpc>
              <a:spcBef>
                <a:spcPts val="0"/>
              </a:spcBef>
              <a:spcAft>
                <a:spcPts val="0"/>
              </a:spcAft>
              <a:buClr>
                <a:schemeClr val="dk1"/>
              </a:buClr>
              <a:buSzPts val="1200"/>
              <a:buFont typeface="+mj-lt"/>
              <a:buAutoNum type="arabicPeriod"/>
            </a:pPr>
            <a:r>
              <a:rPr lang="en-CA" dirty="0">
                <a:latin typeface="+mn-lt"/>
              </a:rPr>
              <a:t>What affected the union on 1923? - The great depression caused a steep decline in not just our union, but all unions, as work dried up across the country. </a:t>
            </a:r>
          </a:p>
          <a:p>
            <a:pPr marL="228600" lvl="0" indent="-228600" algn="l" rtl="0">
              <a:lnSpc>
                <a:spcPct val="90000"/>
              </a:lnSpc>
              <a:spcBef>
                <a:spcPts val="0"/>
              </a:spcBef>
              <a:spcAft>
                <a:spcPts val="0"/>
              </a:spcAft>
              <a:buClr>
                <a:schemeClr val="dk1"/>
              </a:buClr>
              <a:buSzPts val="1200"/>
              <a:buFont typeface="+mj-lt"/>
              <a:buAutoNum type="arabicPeriod"/>
            </a:pPr>
            <a:r>
              <a:rPr lang="en-CA" dirty="0">
                <a:latin typeface="+mn-lt"/>
              </a:rPr>
              <a:t>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p>
          <a:p>
            <a:pPr marL="228600" marR="0" lvl="0" indent="-228600" algn="l" defTabSz="914400" rtl="0" eaLnBrk="1" fontAlgn="auto" latinLnBrk="0" hangingPunct="1">
              <a:lnSpc>
                <a:spcPct val="90000"/>
              </a:lnSpc>
              <a:spcBef>
                <a:spcPts val="0"/>
              </a:spcBef>
              <a:spcAft>
                <a:spcPts val="0"/>
              </a:spcAft>
              <a:buClr>
                <a:schemeClr val="dk1"/>
              </a:buClr>
              <a:buSzPts val="1200"/>
              <a:buFont typeface="+mj-lt"/>
              <a:buAutoNum type="arabicPeriod"/>
              <a:tabLst/>
              <a:defRPr/>
            </a:pPr>
            <a:r>
              <a:rPr lang="en-CA" dirty="0">
                <a:latin typeface="+mn-lt"/>
              </a:rPr>
              <a:t>What is PC 1003 (War Act)? - </a:t>
            </a:r>
            <a:r>
              <a:rPr lang="en-US" sz="1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Compulsory Collective Bargaining and Union Certification - </a:t>
            </a:r>
            <a:r>
              <a:rPr lang="en-CA" dirty="0">
                <a:latin typeface="+mn-lt"/>
              </a:rPr>
              <a:t>In 1944, a</a:t>
            </a:r>
            <a:r>
              <a:rPr lang="en-US" dirty="0"/>
              <a:t> crucial wartime order that brought collective bargaining rights similar to the US Wagner Act, forcing employers to negotiate. This is the foundational framework for modern Canadian </a:t>
            </a:r>
            <a:r>
              <a:rPr lang="en-US" dirty="0" err="1"/>
              <a:t>labour</a:t>
            </a:r>
            <a:r>
              <a:rPr lang="en-US" dirty="0"/>
              <a:t> law by mandating employer recognition of unions and promoting industrial peace during WWII. It mandated employers recognize majority unions, prohibited strikes during conciliation, and created the Wartime </a:t>
            </a:r>
            <a:r>
              <a:rPr lang="en-US" dirty="0" err="1"/>
              <a:t>Labour</a:t>
            </a:r>
            <a:r>
              <a:rPr lang="en-US" dirty="0"/>
              <a:t> Relations Board, significantly boosting union membership and setting precedents for provincial laws. </a:t>
            </a:r>
            <a:r>
              <a:rPr lang="en-US" i="1" dirty="0"/>
              <a:t>Picture - https://commons.wikimedia.org/wiki/File:War_Regulation_1944_Labour.png</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STATE that other significant events include Taft-Hartley, Bill 10 (Double Breasting) in Alberta, Organized Capital, Recession, and Covid.</a:t>
            </a: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the key historical events in Canada that have impacted Labor Unions.</a:t>
            </a:r>
          </a:p>
          <a:p>
            <a:pPr marL="171450" indent="-171450">
              <a:buFont typeface="Arial" panose="020B0604020202020204" pitchFamily="34" charset="0"/>
              <a:buChar char="•"/>
            </a:pPr>
            <a:r>
              <a:rPr lang="en-US" b="1" dirty="0" err="1"/>
              <a:t>Winnepeg</a:t>
            </a:r>
            <a:r>
              <a:rPr lang="en-US" b="1" dirty="0"/>
              <a:t> General Strike (1919) </a:t>
            </a:r>
            <a:r>
              <a:rPr lang="en-US" dirty="0"/>
              <a:t>–Beginning May 15, 1919, workers fed up with their misery on and off the job and inspired by the example of the Russian Revolution rose up and took over the Canadian city of Winnipeg, Manitoba for six weeks. It was one of the most dramatic and influential strikes in Canadian history. Video - https://www.youtube.com/watch?v=iZ0QyuyEgfo </a:t>
            </a:r>
            <a:r>
              <a:rPr lang="en-US" i="1" dirty="0"/>
              <a:t>Picture from https://www.peoplesworld.org/article/lessons-from-the-1919-winnipeg-general-strike/</a:t>
            </a:r>
          </a:p>
          <a:p>
            <a:pPr marL="171450" indent="-171450">
              <a:buFont typeface="Arial" panose="020B0604020202020204" pitchFamily="34" charset="0"/>
              <a:buChar char="•"/>
            </a:pPr>
            <a:r>
              <a:rPr lang="en-US" b="1" dirty="0"/>
              <a:t>Rand Act (1946, Ontario) </a:t>
            </a:r>
            <a:r>
              <a:rPr lang="en-US" dirty="0"/>
              <a:t>– The Supreme Court established a landmark principle in Canadian </a:t>
            </a:r>
            <a:r>
              <a:rPr lang="en-US" dirty="0" err="1"/>
              <a:t>labour</a:t>
            </a:r>
            <a:r>
              <a:rPr lang="en-US" dirty="0"/>
              <a:t> law. It arose as an arbitration to end the 99-day strike at the Ford Motor Company in Windsor, Ontario. Justice Rand issued his ruling on January 29, 1946, creating a compromise that rejected the "closed shop" but established "compulsory dues check-off“. </a:t>
            </a:r>
            <a:r>
              <a:rPr lang="en-US" i="1" dirty="0"/>
              <a:t>Picture from https://ucte-ucet.ca/history-of-the-rand-formula/</a:t>
            </a:r>
          </a:p>
          <a:p>
            <a:pPr marL="171450" indent="-171450">
              <a:buFont typeface="Arial" panose="020B0604020202020204" pitchFamily="34" charset="0"/>
              <a:buChar char="•"/>
            </a:pPr>
            <a:r>
              <a:rPr lang="en-US" b="1" dirty="0"/>
              <a:t>Bill 10 (Alberta,1970s) </a:t>
            </a:r>
            <a:r>
              <a:rPr lang="en-US" dirty="0"/>
              <a:t>-  Allowed "double breasting" for contractors. The practice of operating union and non-union companies in Alberta construction became prevalent later, particularly in the 1980s, as a union-busting tactic, contributing to low unionization rates, though it's often a violation of union contracts rather than illegal in itself.  </a:t>
            </a:r>
            <a:r>
              <a:rPr lang="en-US" i="1" dirty="0"/>
              <a:t>Picture from https://www.cbc.ca/news/canada/edmonton/union-afl-rally-labour-alberta-1.4092879</a:t>
            </a:r>
          </a:p>
          <a:p>
            <a:pPr marL="171450" indent="-171450">
              <a:buFont typeface="Arial" panose="020B0604020202020204" pitchFamily="34" charset="0"/>
              <a:buChar char="•"/>
            </a:pPr>
            <a:r>
              <a:rPr lang="en-US" b="1" dirty="0"/>
              <a:t>Bill 144 (Ontario, 2005) </a:t>
            </a:r>
            <a:r>
              <a:rPr lang="en-US" dirty="0"/>
              <a:t>– </a:t>
            </a:r>
            <a:r>
              <a:rPr lang="en-US" dirty="0" err="1"/>
              <a:t>Labour</a:t>
            </a:r>
            <a:r>
              <a:rPr lang="en-US" dirty="0"/>
              <a:t> Relations Statute Law Amendment Act  introduced card-based certification for the construction industry, allowing unions automatic certification without a vote if they show signed cards from over 55% of the bargaining unit employees, making it easier for unions to organize, particularly in trades where large, easily identifiable groups exist, impacting employers with potential automatic provincial agreements.</a:t>
            </a:r>
          </a:p>
          <a:p>
            <a:pPr lvl="1"/>
            <a:r>
              <a:rPr lang="en-US" i="1" dirty="0"/>
              <a:t>New section 128.1 of the Act, added by section 8 of the Bill, applies in the construction industry and allows a trade union applying for certification to elect to have the application dealt with on the basis of a "card-based certification" model. In that case, if the Board is satisfied that more than 55 per cent of the employees are members, it may certify the trade union or direct a representation vote. If the Board is satisfied that the level is 40 per cent or more, but not more than 55 per cent, it shall direct a representation vote. If the level is below 40 per cent, the Board shall dismiss the application. The Board may also dismiss the application if, as a result of contraventions of the Act by the trade union, the trade union's membership evidence does not likely reflect the true wishes of employees.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16</a:t>
            </a:fld>
            <a:endParaRPr lang="en-US" dirty="0"/>
          </a:p>
        </p:txBody>
      </p:sp>
    </p:spTree>
    <p:extLst>
      <p:ext uri="{BB962C8B-B14F-4D97-AF65-F5344CB8AC3E}">
        <p14:creationId xmlns:p14="http://schemas.microsoft.com/office/powerpoint/2010/main" val="32255991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REVIEW the Canadian graph for the total active members from 1984-2024.</a:t>
            </a:r>
          </a:p>
          <a:p>
            <a:r>
              <a:rPr lang="en-CA" i="0" dirty="0"/>
              <a:t>STATE that the totals have remained between 12,000-17,000 for the past 30+ years.</a:t>
            </a:r>
          </a:p>
          <a:p>
            <a:r>
              <a:rPr lang="en-CA" i="1" dirty="0"/>
              <a:t>NOTE: </a:t>
            </a:r>
            <a:r>
              <a:rPr lang="en-US" i="1" dirty="0"/>
              <a:t>We only have Regional and Council breakdowns of membership totals going back to 1984.  </a:t>
            </a:r>
          </a:p>
          <a:p>
            <a:r>
              <a:rPr lang="en-US" i="1" dirty="0"/>
              <a:t>This is the International Only Flow Report, which can be found on the Reports Portal from UNITE.  This is the full report filtered down to Canada.</a:t>
            </a:r>
            <a:endParaRPr lang="en-CA" i="1"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discussed the current state of the construction industry. We discussed the IUPAT membership during this time. Now, let’s look at our District Council. </a:t>
            </a:r>
          </a:p>
          <a:p>
            <a:pPr marL="0" lvl="0" indent="0" algn="l" rtl="0">
              <a:lnSpc>
                <a:spcPct val="90000"/>
              </a:lnSpc>
              <a:spcBef>
                <a:spcPts val="0"/>
              </a:spcBef>
              <a:spcAft>
                <a:spcPts val="0"/>
              </a:spcAft>
              <a:buClr>
                <a:schemeClr val="dk1"/>
              </a:buClr>
              <a:buSzPts val="1200"/>
              <a:buFont typeface="Calibri"/>
              <a:buNone/>
            </a:pPr>
            <a:r>
              <a:rPr lang="en-CA" dirty="0"/>
              <a:t>PRESENT DC 17’s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STATE your Name, Title/Position, and Trade</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pPr marL="1143000" lvl="2" indent="-228600">
              <a:buFont typeface="Arial" panose="020B0604020202020204" pitchFamily="34" charset="0"/>
              <a:buChar char="•"/>
            </a:pPr>
            <a:r>
              <a:rPr lang="en-US" dirty="0"/>
              <a:t>SAY ‘These are all great reasons, and great stories, but I have noticed that the union way of life, our beliefs, have diminished, and we’ll get into the numbers later, and you will see how the numbers have changed.’</a:t>
            </a:r>
          </a:p>
          <a:p>
            <a:pPr marL="1143000" lvl="2" indent="-228600">
              <a:buFont typeface="Arial" panose="020B0604020202020204" pitchFamily="34" charset="0"/>
              <a:buChar char="•"/>
            </a:pPr>
            <a:endParaRPr lang="en-US" dirty="0"/>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24</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28</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is union power? It is shared decision-making, accountability, and member-led action. It’s the members. When members are more engaged, it creates strength for the union to negotiate CBAs, enhance working conditions, and increase solidarity. Everything we receive comes from collective bargaining, which has been a commitment spanning over 100 years.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comes from one fundamental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 </a:t>
            </a:r>
            <a:r>
              <a:rPr lang="en-US" b="0" dirty="0"/>
              <a:t>You need to see yourself with these values in this campaign.  We are trying to build real power. It’s about strength and power, who do we want to be, and what can I do to be involved to help us get there.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EMPHASIZE that true union power is when members are informed, engaged, and organized, not just represented. </a:t>
            </a:r>
            <a:r>
              <a:rPr lang="en-US" b="0" dirty="0"/>
              <a:t>We are nothing without each other.</a:t>
            </a:r>
          </a:p>
          <a:p>
            <a:endParaRPr lang="en-US" dirty="0"/>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that</a:t>
            </a:r>
            <a:r>
              <a:rPr lang="en-US" dirty="0"/>
              <a:t> we’ll focus on the following learning outcomes: reviewing our past and current state, exploring ways to increase member involvement, understanding historical factors that led to a decline in union power, and outlining our strategies to rebuild and strengthen our organization.</a:t>
            </a:r>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41</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42</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43</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44</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key topics in the course. We will discuss the history of building power, what worked well, what didn’t, and the lessons we can apply moving forward.</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percentage of construction workers belonged to labor unions in Canada in the 1940s?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33926316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6/4/2026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17.jpeg"/><Relationship Id="rId5" Type="http://schemas.openxmlformats.org/officeDocument/2006/relationships/image" Target="../media/image9.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5.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9.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19.jpeg"/><Relationship Id="rId5" Type="http://schemas.openxmlformats.org/officeDocument/2006/relationships/image" Target="../media/image9.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1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1.png"/><Relationship Id="rId7" Type="http://schemas.microsoft.com/office/2007/relationships/hdphoto" Target="../media/hdphoto1.wdp"/><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26.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image" Target="../media/image28.jpg"/><Relationship Id="rId5" Type="http://schemas.openxmlformats.org/officeDocument/2006/relationships/image" Target="../media/image27.jpe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11.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11.png"/><Relationship Id="rId5" Type="http://schemas.openxmlformats.org/officeDocument/2006/relationships/image" Target="../media/image30.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11.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11.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1.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4.xml"/><Relationship Id="rId5" Type="http://schemas.openxmlformats.org/officeDocument/2006/relationships/image" Target="../media/image11.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1.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jp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11.png"/><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8.xml"/><Relationship Id="rId5" Type="http://schemas.openxmlformats.org/officeDocument/2006/relationships/image" Target="../media/image1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29.xml"/><Relationship Id="rId7" Type="http://schemas.openxmlformats.org/officeDocument/2006/relationships/image" Target="../media/image43.jpe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1.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11.png"/><Relationship Id="rId2" Type="http://schemas.openxmlformats.org/officeDocument/2006/relationships/slideLayout" Target="../slideLayouts/slideLayout3.xml"/><Relationship Id="rId1" Type="http://schemas.openxmlformats.org/officeDocument/2006/relationships/tags" Target="../tags/tag31.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32.xml"/><Relationship Id="rId7" Type="http://schemas.openxmlformats.org/officeDocument/2006/relationships/image" Target="../media/image51.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50.png"/><Relationship Id="rId11" Type="http://schemas.openxmlformats.org/officeDocument/2006/relationships/image" Target="../media/image11.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11.png"/><Relationship Id="rId5" Type="http://schemas.openxmlformats.org/officeDocument/2006/relationships/image" Target="../media/image56.png"/><Relationship Id="rId4" Type="http://schemas.openxmlformats.org/officeDocument/2006/relationships/image" Target="../media/image55.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11.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1.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11.pn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7.xml"/><Relationship Id="rId5" Type="http://schemas.openxmlformats.org/officeDocument/2006/relationships/image" Target="../media/image11.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11.png"/><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39.xml"/><Relationship Id="rId5" Type="http://schemas.openxmlformats.org/officeDocument/2006/relationships/image" Target="../media/image11.pn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40.xml"/><Relationship Id="rId5" Type="http://schemas.openxmlformats.org/officeDocument/2006/relationships/image" Target="../media/image11.png"/><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xml"/><Relationship Id="rId1" Type="http://schemas.openxmlformats.org/officeDocument/2006/relationships/tags" Target="../tags/tag41.xml"/><Relationship Id="rId5" Type="http://schemas.openxmlformats.org/officeDocument/2006/relationships/image" Target="../media/image11.png"/><Relationship Id="rId4" Type="http://schemas.openxmlformats.org/officeDocument/2006/relationships/image" Target="../media/image64.jp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tags" Target="../tags/tag42.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5.jpg"/></Relationships>
</file>

<file path=ppt/slides/_rels/slide4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43.xml"/><Relationship Id="rId7" Type="http://schemas.openxmlformats.org/officeDocument/2006/relationships/image" Target="../media/image68.png"/><Relationship Id="rId2" Type="http://schemas.openxmlformats.org/officeDocument/2006/relationships/slideLayout" Target="../slideLayouts/slideLayout1.xml"/><Relationship Id="rId1" Type="http://schemas.openxmlformats.org/officeDocument/2006/relationships/tags" Target="../tags/tag43.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11.png"/><Relationship Id="rId10" Type="http://schemas.openxmlformats.org/officeDocument/2006/relationships/image" Target="../media/image71.png"/><Relationship Id="rId4" Type="http://schemas.openxmlformats.org/officeDocument/2006/relationships/image" Target="../media/image66.png"/><Relationship Id="rId9" Type="http://schemas.openxmlformats.org/officeDocument/2006/relationships/image" Target="../media/image70.png"/></Relationships>
</file>

<file path=ppt/slides/_rels/slide4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notesSlide" Target="../notesSlides/notesSlide44.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4.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5.jp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4.jpeg"/><Relationship Id="rId5" Type="http://schemas.openxmlformats.org/officeDocument/2006/relationships/image" Target="../media/image13.jp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5.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9.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Leadership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1027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1027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F859DDAE-125A-4154-8828-E0A3E928F96A}"/>
              </a:ext>
            </a:extLst>
          </p:cNvPr>
          <p:cNvSpPr txBox="1"/>
          <p:nvPr/>
        </p:nvSpPr>
        <p:spPr>
          <a:xfrm>
            <a:off x="10943623" y="3756353"/>
            <a:ext cx="1102073"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66FCFF24-62F2-47DA-A283-1CDA7B5337F5}"/>
              </a:ext>
            </a:extLst>
          </p:cNvPr>
          <p:cNvPicPr>
            <a:picLocks noChangeAspect="1"/>
          </p:cNvPicPr>
          <p:nvPr/>
        </p:nvPicPr>
        <p:blipFill>
          <a:blip r:embed="rId8"/>
          <a:stretch>
            <a:fillRect/>
          </a:stretch>
        </p:blipFill>
        <p:spPr>
          <a:xfrm>
            <a:off x="10227270" y="5630652"/>
            <a:ext cx="1581371" cy="1133633"/>
          </a:xfrm>
          <a:prstGeom prst="rect">
            <a:avLst/>
          </a:prstGeom>
        </p:spPr>
      </p:pic>
      <p:pic>
        <p:nvPicPr>
          <p:cNvPr id="1026" name="Picture 2" descr="Flag of Canada - Wikipedia">
            <a:extLst>
              <a:ext uri="{FF2B5EF4-FFF2-40B4-BE49-F238E27FC236}">
                <a16:creationId xmlns:a16="http://schemas.microsoft.com/office/drawing/2014/main" id="{46B273FC-7786-4ABF-AE6F-F64EDBEC89A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86983" y="5903004"/>
            <a:ext cx="1664076" cy="8320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1940</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the 1940s?</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descr="Flag of Canada - Wikipedia">
            <a:extLst>
              <a:ext uri="{FF2B5EF4-FFF2-40B4-BE49-F238E27FC236}">
                <a16:creationId xmlns:a16="http://schemas.microsoft.com/office/drawing/2014/main" id="{4B7EBB7D-095F-44E8-A5BE-7E49AB73FC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
            <a:extLst>
              <a:ext uri="{FF2B5EF4-FFF2-40B4-BE49-F238E27FC236}">
                <a16:creationId xmlns:a16="http://schemas.microsoft.com/office/drawing/2014/main" id="{2FAB5951-D736-4130-8431-84BA50E6826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256787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3</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a:extLst>
              <a:ext uri="{FF2B5EF4-FFF2-40B4-BE49-F238E27FC236}">
                <a16:creationId xmlns:a16="http://schemas.microsoft.com/office/drawing/2014/main" id="{055E5346-CB39-498C-AEC9-806BEA69F2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9" name="Footer Placeholder 1">
            <a:extLst>
              <a:ext uri="{FF2B5EF4-FFF2-40B4-BE49-F238E27FC236}">
                <a16:creationId xmlns:a16="http://schemas.microsoft.com/office/drawing/2014/main" id="{E74E2902-F65F-40DB-9205-EF228065182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2918834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3</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3" name="Picture 2">
            <a:extLst>
              <a:ext uri="{FF2B5EF4-FFF2-40B4-BE49-F238E27FC236}">
                <a16:creationId xmlns:a16="http://schemas.microsoft.com/office/drawing/2014/main" id="{7F2FD4A4-790F-45B4-80BC-D2609109E5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C32BD1B2-363E-49C3-A984-224AA50375C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1368552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7" name="Picture 2" descr="Flag of Canada - Wikipedia">
            <a:extLst>
              <a:ext uri="{FF2B5EF4-FFF2-40B4-BE49-F238E27FC236}">
                <a16:creationId xmlns:a16="http://schemas.microsoft.com/office/drawing/2014/main" id="{05F954BC-368D-46A8-9D36-765706D5B9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8" name="Footer Placeholder 1">
            <a:extLst>
              <a:ext uri="{FF2B5EF4-FFF2-40B4-BE49-F238E27FC236}">
                <a16:creationId xmlns:a16="http://schemas.microsoft.com/office/drawing/2014/main" id="{CD4432EC-18C9-48C4-8C8C-097C86476A5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2024?</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4" name="Picture 2" descr="Flag of Canada - Wikipedia">
            <a:extLst>
              <a:ext uri="{FF2B5EF4-FFF2-40B4-BE49-F238E27FC236}">
                <a16:creationId xmlns:a16="http://schemas.microsoft.com/office/drawing/2014/main" id="{353293F0-127C-497F-802A-2938ADB551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sp>
        <p:nvSpPr>
          <p:cNvPr id="16" name="Footer Placeholder 1">
            <a:extLst>
              <a:ext uri="{FF2B5EF4-FFF2-40B4-BE49-F238E27FC236}">
                <a16:creationId xmlns:a16="http://schemas.microsoft.com/office/drawing/2014/main" id="{CC0F6EA3-2970-41E5-A371-64645029B8C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2216665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 of Total IUPAT Membership </a:t>
            </a:r>
            <a:r>
              <a:rPr lang="en-CA" dirty="0"/>
              <a:t>(Active Member Totals (1887-2024)</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5419" b="2591"/>
          <a:stretch/>
        </p:blipFill>
        <p:spPr>
          <a:xfrm>
            <a:off x="320146" y="961733"/>
            <a:ext cx="11757554" cy="5003528"/>
          </a:xfrm>
          <a:prstGeom prst="rect">
            <a:avLst/>
          </a:prstGeom>
        </p:spPr>
      </p:pic>
      <p:sp>
        <p:nvSpPr>
          <p:cNvPr id="6" name="Footer Placeholder 1">
            <a:extLst>
              <a:ext uri="{FF2B5EF4-FFF2-40B4-BE49-F238E27FC236}">
                <a16:creationId xmlns:a16="http://schemas.microsoft.com/office/drawing/2014/main" id="{3989C0C0-FEF7-4165-B539-218F6C1403C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4" name="TextBox 3">
            <a:extLst>
              <a:ext uri="{FF2B5EF4-FFF2-40B4-BE49-F238E27FC236}">
                <a16:creationId xmlns:a16="http://schemas.microsoft.com/office/drawing/2014/main" id="{758DB8D3-8613-132E-D20C-43B9138B3ADB}"/>
              </a:ext>
            </a:extLst>
          </p:cNvPr>
          <p:cNvSpPr txBox="1"/>
          <p:nvPr/>
        </p:nvSpPr>
        <p:spPr>
          <a:xfrm>
            <a:off x="5379017" y="130091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8" name="TextBox 7">
            <a:extLst>
              <a:ext uri="{FF2B5EF4-FFF2-40B4-BE49-F238E27FC236}">
                <a16:creationId xmlns:a16="http://schemas.microsoft.com/office/drawing/2014/main" id="{D350F79C-9D55-6F22-D0AB-6B5291405519}"/>
              </a:ext>
            </a:extLst>
          </p:cNvPr>
          <p:cNvSpPr txBox="1"/>
          <p:nvPr/>
        </p:nvSpPr>
        <p:spPr>
          <a:xfrm>
            <a:off x="7018828" y="1524944"/>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7C20D4E5-7317-21FB-B071-FC53A5FE2075}"/>
              </a:ext>
            </a:extLst>
          </p:cNvPr>
          <p:cNvSpPr txBox="1"/>
          <p:nvPr/>
        </p:nvSpPr>
        <p:spPr>
          <a:xfrm>
            <a:off x="8848471" y="2944051"/>
            <a:ext cx="2756835"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5BCB3666-E091-FBE8-F509-F734502E536B}"/>
              </a:ext>
            </a:extLst>
          </p:cNvPr>
          <p:cNvSpPr txBox="1"/>
          <p:nvPr/>
        </p:nvSpPr>
        <p:spPr>
          <a:xfrm>
            <a:off x="6431021" y="2214240"/>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Bill 10</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23A2B55E-7FB0-FF64-AC21-9BB102A9F803}"/>
              </a:ext>
            </a:extLst>
          </p:cNvPr>
          <p:cNvSpPr txBox="1"/>
          <p:nvPr/>
        </p:nvSpPr>
        <p:spPr>
          <a:xfrm>
            <a:off x="11120467" y="3336725"/>
            <a:ext cx="2143065"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618E0145-FDF2-A4CE-B5BE-DE77CF142D2E}"/>
              </a:ext>
            </a:extLst>
          </p:cNvPr>
          <p:cNvSpPr txBox="1"/>
          <p:nvPr/>
        </p:nvSpPr>
        <p:spPr>
          <a:xfrm>
            <a:off x="1751533" y="3379082"/>
            <a:ext cx="1639811" cy="523220"/>
          </a:xfrm>
          <a:prstGeom prst="rect">
            <a:avLst/>
          </a:prstGeom>
          <a:noFill/>
        </p:spPr>
        <p:txBody>
          <a:bodyPr wrap="square" rtlCol="0">
            <a:spAutoFit/>
          </a:bodyPr>
          <a:lstStyle/>
          <a:p>
            <a:pPr algn="ctr"/>
            <a:r>
              <a:rPr lang="en-US" sz="1400" b="1" i="1" dirty="0" err="1">
                <a:latin typeface="Open Sans" panose="020B0606030504020204" pitchFamily="34" charset="0"/>
                <a:ea typeface="Open Sans" panose="020B0606030504020204" pitchFamily="34" charset="0"/>
                <a:cs typeface="Open Sans" panose="020B0606030504020204" pitchFamily="34" charset="0"/>
              </a:rPr>
              <a:t>Winnepeg</a:t>
            </a:r>
            <a:r>
              <a:rPr lang="en-US" sz="1400" b="1" i="1" dirty="0">
                <a:latin typeface="Open Sans" panose="020B0606030504020204" pitchFamily="34" charset="0"/>
                <a:ea typeface="Open Sans" panose="020B0606030504020204" pitchFamily="34" charset="0"/>
                <a:cs typeface="Open Sans" panose="020B0606030504020204" pitchFamily="34" charset="0"/>
              </a:rPr>
              <a:t> General Strike</a:t>
            </a:r>
          </a:p>
        </p:txBody>
      </p:sp>
      <p:sp>
        <p:nvSpPr>
          <p:cNvPr id="14" name="TextBox 13">
            <a:extLst>
              <a:ext uri="{FF2B5EF4-FFF2-40B4-BE49-F238E27FC236}">
                <a16:creationId xmlns:a16="http://schemas.microsoft.com/office/drawing/2014/main" id="{439799EC-1C93-924F-94AB-452744051465}"/>
              </a:ext>
            </a:extLst>
          </p:cNvPr>
          <p:cNvSpPr txBox="1"/>
          <p:nvPr/>
        </p:nvSpPr>
        <p:spPr>
          <a:xfrm>
            <a:off x="4550728" y="2767338"/>
            <a:ext cx="1639811" cy="523220"/>
          </a:xfrm>
          <a:prstGeom prst="rect">
            <a:avLst/>
          </a:prstGeom>
          <a:noFill/>
        </p:spPr>
        <p:txBody>
          <a:bodyPr wrap="square" rtlCol="0">
            <a:spAutoFit/>
          </a:bodyPr>
          <a:lstStyle/>
          <a:p>
            <a:pPr algn="ctr"/>
            <a:r>
              <a:rPr lang="en-US" sz="1400" b="1" i="1" dirty="0">
                <a:latin typeface="Open Sans" panose="020B0606030504020204" pitchFamily="34" charset="0"/>
                <a:ea typeface="Open Sans" panose="020B0606030504020204" pitchFamily="34" charset="0"/>
                <a:cs typeface="Open Sans" panose="020B0606030504020204" pitchFamily="34" charset="0"/>
              </a:rPr>
              <a:t>War Act </a:t>
            </a:r>
          </a:p>
          <a:p>
            <a:pPr algn="ctr"/>
            <a:r>
              <a:rPr lang="en-US" sz="1400" b="1" i="1" dirty="0">
                <a:latin typeface="Open Sans" panose="020B0606030504020204" pitchFamily="34" charset="0"/>
                <a:ea typeface="Open Sans" panose="020B0606030504020204" pitchFamily="34" charset="0"/>
                <a:cs typeface="Open Sans" panose="020B0606030504020204" pitchFamily="34" charset="0"/>
              </a:rPr>
              <a:t>(PC 1003)</a:t>
            </a:r>
          </a:p>
        </p:txBody>
      </p:sp>
      <p:sp>
        <p:nvSpPr>
          <p:cNvPr id="15" name="TextBox 14">
            <a:extLst>
              <a:ext uri="{FF2B5EF4-FFF2-40B4-BE49-F238E27FC236}">
                <a16:creationId xmlns:a16="http://schemas.microsoft.com/office/drawing/2014/main" id="{DCD7AE6B-8A44-23AE-E1B1-5C55B5259F25}"/>
              </a:ext>
            </a:extLst>
          </p:cNvPr>
          <p:cNvSpPr txBox="1"/>
          <p:nvPr/>
        </p:nvSpPr>
        <p:spPr>
          <a:xfrm>
            <a:off x="3137905" y="3028948"/>
            <a:ext cx="1639812"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Great Depression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513DC7AE-2833-32B0-9753-AD41B7667CAF}"/>
              </a:ext>
            </a:extLst>
          </p:cNvPr>
          <p:cNvSpPr txBox="1"/>
          <p:nvPr/>
        </p:nvSpPr>
        <p:spPr>
          <a:xfrm>
            <a:off x="3828045" y="4655983"/>
            <a:ext cx="1639811" cy="307777"/>
          </a:xfrm>
          <a:prstGeom prst="rect">
            <a:avLst/>
          </a:prstGeom>
          <a:noFill/>
        </p:spPr>
        <p:txBody>
          <a:bodyPr wrap="square" rtlCol="0">
            <a:spAutoFit/>
          </a:bodyPr>
          <a:lstStyle/>
          <a:p>
            <a:pPr algn="ctr"/>
            <a:r>
              <a:rPr lang="en-US" sz="1400" b="1" i="1" dirty="0">
                <a:latin typeface="Open Sans" panose="020B0606030504020204" pitchFamily="34" charset="0"/>
                <a:ea typeface="Open Sans" panose="020B0606030504020204" pitchFamily="34" charset="0"/>
                <a:cs typeface="Open Sans" panose="020B0606030504020204" pitchFamily="34" charset="0"/>
              </a:rPr>
              <a:t>Wagner Act</a:t>
            </a:r>
          </a:p>
        </p:txBody>
      </p:sp>
      <p:sp>
        <p:nvSpPr>
          <p:cNvPr id="2" name="TextBox 1">
            <a:extLst>
              <a:ext uri="{FF2B5EF4-FFF2-40B4-BE49-F238E27FC236}">
                <a16:creationId xmlns:a16="http://schemas.microsoft.com/office/drawing/2014/main" id="{A8AD1620-5A69-3247-B693-F09573E36258}"/>
              </a:ext>
            </a:extLst>
          </p:cNvPr>
          <p:cNvSpPr txBox="1"/>
          <p:nvPr/>
        </p:nvSpPr>
        <p:spPr>
          <a:xfrm>
            <a:off x="389500" y="4963760"/>
            <a:ext cx="1123064" cy="523220"/>
          </a:xfrm>
          <a:prstGeom prst="rect">
            <a:avLst/>
          </a:prstGeom>
          <a:noFill/>
        </p:spPr>
        <p:txBody>
          <a:bodyPr wrap="square" rtlCol="0">
            <a:spAutoFit/>
          </a:bodyPr>
          <a:lstStyle/>
          <a:p>
            <a:pPr algn="ctr"/>
            <a:r>
              <a:rPr lang="en-US" sz="1400" b="1" i="1" dirty="0">
                <a:latin typeface="Open Sans" panose="020B0606030504020204" pitchFamily="34" charset="0"/>
                <a:ea typeface="Open Sans" panose="020B0606030504020204" pitchFamily="34" charset="0"/>
                <a:cs typeface="Open Sans" panose="020B0606030504020204" pitchFamily="34" charset="0"/>
              </a:rPr>
              <a:t>Printers’ Strike </a:t>
            </a:r>
          </a:p>
        </p:txBody>
      </p:sp>
      <p:sp>
        <p:nvSpPr>
          <p:cNvPr id="10" name="Oval 9">
            <a:extLst>
              <a:ext uri="{FF2B5EF4-FFF2-40B4-BE49-F238E27FC236}">
                <a16:creationId xmlns:a16="http://schemas.microsoft.com/office/drawing/2014/main" id="{C7878B5F-91F1-2EA8-9974-97E44E412EFA}"/>
              </a:ext>
            </a:extLst>
          </p:cNvPr>
          <p:cNvSpPr/>
          <p:nvPr/>
        </p:nvSpPr>
        <p:spPr>
          <a:xfrm>
            <a:off x="766919" y="5612174"/>
            <a:ext cx="79249" cy="8354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801525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1" grpId="0"/>
      <p:bldP spid="12" grpId="0"/>
      <p:bldP spid="13" grpId="0"/>
      <p:bldP spid="14" grpId="0"/>
      <p:bldP spid="15" grpId="0"/>
      <p:bldP spid="16"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icture 223">
            <a:extLst>
              <a:ext uri="{FF2B5EF4-FFF2-40B4-BE49-F238E27FC236}">
                <a16:creationId xmlns:a16="http://schemas.microsoft.com/office/drawing/2014/main" id="{00A36769-F48B-9DF0-2786-9492A50AAD9E}"/>
              </a:ext>
            </a:extLst>
          </p:cNvPr>
          <p:cNvPicPr>
            <a:picLocks noChangeAspect="1"/>
          </p:cNvPicPr>
          <p:nvPr/>
        </p:nvPicPr>
        <p:blipFill>
          <a:blip r:embed="rId3"/>
          <a:srcRect b="17209"/>
          <a:stretch/>
        </p:blipFill>
        <p:spPr>
          <a:xfrm>
            <a:off x="9810060" y="1018949"/>
            <a:ext cx="1377815" cy="1297182"/>
          </a:xfrm>
          <a:prstGeom prst="rect">
            <a:avLst/>
          </a:prstGeom>
        </p:spPr>
      </p:pic>
      <p:pic>
        <p:nvPicPr>
          <p:cNvPr id="223" name="Picture 222">
            <a:extLst>
              <a:ext uri="{FF2B5EF4-FFF2-40B4-BE49-F238E27FC236}">
                <a16:creationId xmlns:a16="http://schemas.microsoft.com/office/drawing/2014/main" id="{28A7F771-7FD4-7087-3DB5-FB68D24EB8B0}"/>
              </a:ext>
            </a:extLst>
          </p:cNvPr>
          <p:cNvPicPr>
            <a:picLocks noChangeAspect="1"/>
          </p:cNvPicPr>
          <p:nvPr/>
        </p:nvPicPr>
        <p:blipFill>
          <a:blip r:embed="rId3"/>
          <a:srcRect b="17209"/>
          <a:stretch/>
        </p:blipFill>
        <p:spPr>
          <a:xfrm>
            <a:off x="7226085" y="1075609"/>
            <a:ext cx="1377815" cy="1297182"/>
          </a:xfrm>
          <a:prstGeom prst="rect">
            <a:avLst/>
          </a:prstGeom>
        </p:spPr>
      </p:pic>
      <p:pic>
        <p:nvPicPr>
          <p:cNvPr id="222" name="Picture 221">
            <a:extLst>
              <a:ext uri="{FF2B5EF4-FFF2-40B4-BE49-F238E27FC236}">
                <a16:creationId xmlns:a16="http://schemas.microsoft.com/office/drawing/2014/main" id="{4B17608A-4316-977C-5364-07FA28758812}"/>
              </a:ext>
            </a:extLst>
          </p:cNvPr>
          <p:cNvPicPr>
            <a:picLocks noChangeAspect="1"/>
          </p:cNvPicPr>
          <p:nvPr/>
        </p:nvPicPr>
        <p:blipFill>
          <a:blip r:embed="rId3"/>
          <a:srcRect b="17209"/>
          <a:stretch/>
        </p:blipFill>
        <p:spPr>
          <a:xfrm>
            <a:off x="4091580" y="1063448"/>
            <a:ext cx="1377815" cy="1297182"/>
          </a:xfrm>
          <a:prstGeom prst="rect">
            <a:avLst/>
          </a:prstGeom>
        </p:spPr>
      </p:pic>
      <p:pic>
        <p:nvPicPr>
          <p:cNvPr id="221" name="Picture 220">
            <a:extLst>
              <a:ext uri="{FF2B5EF4-FFF2-40B4-BE49-F238E27FC236}">
                <a16:creationId xmlns:a16="http://schemas.microsoft.com/office/drawing/2014/main" id="{EC56D5E5-B8FB-3A2B-F79F-2D6075569FF5}"/>
              </a:ext>
            </a:extLst>
          </p:cNvPr>
          <p:cNvPicPr>
            <a:picLocks noChangeAspect="1"/>
          </p:cNvPicPr>
          <p:nvPr/>
        </p:nvPicPr>
        <p:blipFill>
          <a:blip r:embed="rId3"/>
          <a:srcRect b="17209"/>
          <a:stretch/>
        </p:blipFill>
        <p:spPr>
          <a:xfrm>
            <a:off x="907175" y="1063448"/>
            <a:ext cx="1377815" cy="1297182"/>
          </a:xfrm>
          <a:prstGeom prst="rect">
            <a:avLst/>
          </a:prstGeom>
        </p:spPr>
      </p:pic>
      <p:sp>
        <p:nvSpPr>
          <p:cNvPr id="218" name="Rectangle 217">
            <a:extLst>
              <a:ext uri="{FF2B5EF4-FFF2-40B4-BE49-F238E27FC236}">
                <a16:creationId xmlns:a16="http://schemas.microsoft.com/office/drawing/2014/main" id="{22ED1556-203B-3AA6-416F-D1949D58CAC5}"/>
              </a:ext>
            </a:extLst>
          </p:cNvPr>
          <p:cNvSpPr/>
          <p:nvPr/>
        </p:nvSpPr>
        <p:spPr>
          <a:xfrm>
            <a:off x="3355142" y="2731525"/>
            <a:ext cx="2719029"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9" name="Rectangle 218">
            <a:extLst>
              <a:ext uri="{FF2B5EF4-FFF2-40B4-BE49-F238E27FC236}">
                <a16:creationId xmlns:a16="http://schemas.microsoft.com/office/drawing/2014/main" id="{57B54A37-3ECC-EF25-CDC8-5F0CE9AC784F}"/>
              </a:ext>
            </a:extLst>
          </p:cNvPr>
          <p:cNvSpPr/>
          <p:nvPr/>
        </p:nvSpPr>
        <p:spPr>
          <a:xfrm>
            <a:off x="6454292" y="2680503"/>
            <a:ext cx="2478208"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0" name="Rectangle 219">
            <a:extLst>
              <a:ext uri="{FF2B5EF4-FFF2-40B4-BE49-F238E27FC236}">
                <a16:creationId xmlns:a16="http://schemas.microsoft.com/office/drawing/2014/main" id="{E1187982-604B-1528-EA21-24F00F28F4ED}"/>
              </a:ext>
            </a:extLst>
          </p:cNvPr>
          <p:cNvSpPr/>
          <p:nvPr/>
        </p:nvSpPr>
        <p:spPr>
          <a:xfrm>
            <a:off x="9263644" y="2674230"/>
            <a:ext cx="2410657"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7" name="Rectangle 216">
            <a:extLst>
              <a:ext uri="{FF2B5EF4-FFF2-40B4-BE49-F238E27FC236}">
                <a16:creationId xmlns:a16="http://schemas.microsoft.com/office/drawing/2014/main" id="{ED5B15EE-59A1-496C-D52A-80536B69341A}"/>
              </a:ext>
            </a:extLst>
          </p:cNvPr>
          <p:cNvSpPr/>
          <p:nvPr/>
        </p:nvSpPr>
        <p:spPr>
          <a:xfrm>
            <a:off x="373743" y="2731525"/>
            <a:ext cx="26964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229CCE33-844D-675D-D689-5A21227A2C85}"/>
              </a:ext>
            </a:extLst>
          </p:cNvPr>
          <p:cNvSpPr>
            <a:spLocks noGrp="1"/>
          </p:cNvSpPr>
          <p:nvPr>
            <p:ph type="title"/>
          </p:nvPr>
        </p:nvSpPr>
        <p:spPr/>
        <p:txBody>
          <a:bodyPr/>
          <a:lstStyle/>
          <a:p>
            <a:r>
              <a:rPr lang="en-US" dirty="0">
                <a:solidFill>
                  <a:schemeClr val="bg1"/>
                </a:solidFill>
              </a:rPr>
              <a:t>Key Historical </a:t>
            </a:r>
            <a:r>
              <a:rPr lang="en-US" dirty="0"/>
              <a:t>Events in Canada</a:t>
            </a:r>
            <a:endParaRPr lang="en-CA" dirty="0"/>
          </a:p>
        </p:txBody>
      </p:sp>
      <p:pic>
        <p:nvPicPr>
          <p:cNvPr id="10" name="Picture 9">
            <a:extLst>
              <a:ext uri="{FF2B5EF4-FFF2-40B4-BE49-F238E27FC236}">
                <a16:creationId xmlns:a16="http://schemas.microsoft.com/office/drawing/2014/main" id="{E645E665-56A7-06A9-188F-70F487FD7A25}"/>
              </a:ext>
            </a:extLst>
          </p:cNvPr>
          <p:cNvPicPr>
            <a:picLocks noChangeAspect="1"/>
          </p:cNvPicPr>
          <p:nvPr/>
        </p:nvPicPr>
        <p:blipFill>
          <a:blip r:embed="rId4"/>
          <a:srcRect t="14877" b="5913"/>
          <a:stretch/>
        </p:blipFill>
        <p:spPr>
          <a:xfrm>
            <a:off x="3558085" y="4453158"/>
            <a:ext cx="2313142" cy="1736274"/>
          </a:xfrm>
          <a:prstGeom prst="rect">
            <a:avLst/>
          </a:prstGeom>
        </p:spPr>
      </p:pic>
      <p:sp>
        <p:nvSpPr>
          <p:cNvPr id="13" name="AutoShape 3">
            <a:extLst>
              <a:ext uri="{FF2B5EF4-FFF2-40B4-BE49-F238E27FC236}">
                <a16:creationId xmlns:a16="http://schemas.microsoft.com/office/drawing/2014/main" id="{D11EC6F2-EC90-0D99-B6C9-01D497781296}"/>
              </a:ext>
            </a:extLst>
          </p:cNvPr>
          <p:cNvSpPr/>
          <p:nvPr/>
        </p:nvSpPr>
        <p:spPr>
          <a:xfrm flipV="1">
            <a:off x="628888" y="2389216"/>
            <a:ext cx="11063834" cy="30490"/>
          </a:xfrm>
          <a:prstGeom prst="line">
            <a:avLst/>
          </a:prstGeom>
          <a:ln w="152400" cap="flat">
            <a:solidFill>
              <a:srgbClr val="FFC000"/>
            </a:solidFill>
            <a:prstDash val="solid"/>
            <a:headEnd type="none" w="sm" len="sm"/>
            <a:tailEnd type="none" w="sm" len="sm"/>
          </a:ln>
        </p:spPr>
        <p:txBody>
          <a:bodyPr/>
          <a:lstStyle/>
          <a:p>
            <a:endParaRPr lang="en-CA" dirty="0"/>
          </a:p>
        </p:txBody>
      </p:sp>
      <p:sp>
        <p:nvSpPr>
          <p:cNvPr id="25" name="Freeform 15">
            <a:extLst>
              <a:ext uri="{FF2B5EF4-FFF2-40B4-BE49-F238E27FC236}">
                <a16:creationId xmlns:a16="http://schemas.microsoft.com/office/drawing/2014/main" id="{7D8ECCC6-1E75-A014-20ED-1890F85A45FB}"/>
              </a:ext>
            </a:extLst>
          </p:cNvPr>
          <p:cNvSpPr/>
          <p:nvPr/>
        </p:nvSpPr>
        <p:spPr>
          <a:xfrm>
            <a:off x="1374506" y="2500259"/>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107" name="TextBox 102">
            <a:extLst>
              <a:ext uri="{FF2B5EF4-FFF2-40B4-BE49-F238E27FC236}">
                <a16:creationId xmlns:a16="http://schemas.microsoft.com/office/drawing/2014/main" id="{7B5BE892-16B1-6644-AD55-E63EE5A66DB9}"/>
              </a:ext>
            </a:extLst>
          </p:cNvPr>
          <p:cNvSpPr txBox="1"/>
          <p:nvPr/>
        </p:nvSpPr>
        <p:spPr>
          <a:xfrm>
            <a:off x="615570" y="1438424"/>
            <a:ext cx="173674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1919</a:t>
            </a:r>
            <a:endParaRPr lang="en-US" sz="28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endParaRPr>
          </a:p>
        </p:txBody>
      </p:sp>
      <p:sp>
        <p:nvSpPr>
          <p:cNvPr id="108" name="TextBox 102">
            <a:extLst>
              <a:ext uri="{FF2B5EF4-FFF2-40B4-BE49-F238E27FC236}">
                <a16:creationId xmlns:a16="http://schemas.microsoft.com/office/drawing/2014/main" id="{6F34D4B7-07D5-9EC3-2F64-0EA3A0519A0D}"/>
              </a:ext>
            </a:extLst>
          </p:cNvPr>
          <p:cNvSpPr txBox="1"/>
          <p:nvPr/>
        </p:nvSpPr>
        <p:spPr>
          <a:xfrm>
            <a:off x="295185" y="2733900"/>
            <a:ext cx="2653981" cy="730265"/>
          </a:xfrm>
          <a:prstGeom prst="rect">
            <a:avLst/>
          </a:prstGeom>
        </p:spPr>
        <p:txBody>
          <a:bodyPr wrap="square" lIns="0" tIns="0" rIns="0" bIns="0" rtlCol="0" anchor="t">
            <a:spAutoFit/>
          </a:bodyPr>
          <a:lstStyle/>
          <a:p>
            <a:pPr algn="ctr">
              <a:lnSpc>
                <a:spcPts val="2879"/>
              </a:lnSpc>
            </a:pPr>
            <a:r>
              <a:rPr lang="en-US" sz="2400" b="1" dirty="0" err="1">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Winnepeg</a:t>
            </a: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 General Strike</a:t>
            </a:r>
          </a:p>
        </p:txBody>
      </p:sp>
      <p:sp>
        <p:nvSpPr>
          <p:cNvPr id="109" name="TextBox 103">
            <a:extLst>
              <a:ext uri="{FF2B5EF4-FFF2-40B4-BE49-F238E27FC236}">
                <a16:creationId xmlns:a16="http://schemas.microsoft.com/office/drawing/2014/main" id="{F24D16EC-67C2-6527-4E36-E157B1DF4AA4}"/>
              </a:ext>
            </a:extLst>
          </p:cNvPr>
          <p:cNvSpPr txBox="1"/>
          <p:nvPr/>
        </p:nvSpPr>
        <p:spPr>
          <a:xfrm>
            <a:off x="228546" y="3514078"/>
            <a:ext cx="2720619" cy="1179810"/>
          </a:xfrm>
          <a:prstGeom prst="rect">
            <a:avLst/>
          </a:prstGeom>
        </p:spPr>
        <p:txBody>
          <a:bodyPr wrap="square" lIns="0" tIns="0" rIns="0" bIns="0" rtlCol="0" anchor="t">
            <a:spAutoFit/>
          </a:bodyPr>
          <a:lstStyle/>
          <a:p>
            <a:pPr algn="ctr">
              <a:lnSpc>
                <a:spcPts val="2340"/>
              </a:lnSpc>
            </a:pPr>
            <a:r>
              <a:rPr lang="en-US" sz="220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6-Week Strike of </a:t>
            </a: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30,000 Workers Brought Economic Standstill</a:t>
            </a:r>
          </a:p>
        </p:txBody>
      </p:sp>
      <p:sp>
        <p:nvSpPr>
          <p:cNvPr id="127" name="TextBox 102">
            <a:extLst>
              <a:ext uri="{FF2B5EF4-FFF2-40B4-BE49-F238E27FC236}">
                <a16:creationId xmlns:a16="http://schemas.microsoft.com/office/drawing/2014/main" id="{14921FE4-EE86-9EA3-EBF2-E45A4F8F959F}"/>
              </a:ext>
            </a:extLst>
          </p:cNvPr>
          <p:cNvSpPr txBox="1"/>
          <p:nvPr/>
        </p:nvSpPr>
        <p:spPr>
          <a:xfrm>
            <a:off x="3748904" y="1404169"/>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1946</a:t>
            </a:r>
          </a:p>
        </p:txBody>
      </p:sp>
      <p:sp>
        <p:nvSpPr>
          <p:cNvPr id="128" name="TextBox 102">
            <a:extLst>
              <a:ext uri="{FF2B5EF4-FFF2-40B4-BE49-F238E27FC236}">
                <a16:creationId xmlns:a16="http://schemas.microsoft.com/office/drawing/2014/main" id="{5C8B2AB1-70A5-98C5-ECDD-C2EA8AE0B4C1}"/>
              </a:ext>
            </a:extLst>
          </p:cNvPr>
          <p:cNvSpPr txBox="1"/>
          <p:nvPr/>
        </p:nvSpPr>
        <p:spPr>
          <a:xfrm>
            <a:off x="3401582" y="2766089"/>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Rand Act</a:t>
            </a:r>
          </a:p>
        </p:txBody>
      </p:sp>
      <p:sp>
        <p:nvSpPr>
          <p:cNvPr id="129" name="TextBox 103">
            <a:extLst>
              <a:ext uri="{FF2B5EF4-FFF2-40B4-BE49-F238E27FC236}">
                <a16:creationId xmlns:a16="http://schemas.microsoft.com/office/drawing/2014/main" id="{301EC436-C3C0-C0F6-4427-C1E348E08A0D}"/>
              </a:ext>
            </a:extLst>
          </p:cNvPr>
          <p:cNvSpPr txBox="1"/>
          <p:nvPr/>
        </p:nvSpPr>
        <p:spPr>
          <a:xfrm>
            <a:off x="3488284" y="3268778"/>
            <a:ext cx="2468651"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Arbitration Ending Ford Motor Strike in Windsor, Ontario</a:t>
            </a:r>
          </a:p>
        </p:txBody>
      </p:sp>
      <p:sp>
        <p:nvSpPr>
          <p:cNvPr id="161" name="TextBox 102">
            <a:extLst>
              <a:ext uri="{FF2B5EF4-FFF2-40B4-BE49-F238E27FC236}">
                <a16:creationId xmlns:a16="http://schemas.microsoft.com/office/drawing/2014/main" id="{42AA4347-91F4-FA04-F561-518F4BC2BE4B}"/>
              </a:ext>
            </a:extLst>
          </p:cNvPr>
          <p:cNvSpPr txBox="1"/>
          <p:nvPr/>
        </p:nvSpPr>
        <p:spPr>
          <a:xfrm>
            <a:off x="9507196" y="1411593"/>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2005</a:t>
            </a:r>
          </a:p>
        </p:txBody>
      </p:sp>
      <p:sp>
        <p:nvSpPr>
          <p:cNvPr id="162" name="TextBox 102">
            <a:extLst>
              <a:ext uri="{FF2B5EF4-FFF2-40B4-BE49-F238E27FC236}">
                <a16:creationId xmlns:a16="http://schemas.microsoft.com/office/drawing/2014/main" id="{858B8762-FA4E-A36A-07EA-B20DBD91700A}"/>
              </a:ext>
            </a:extLst>
          </p:cNvPr>
          <p:cNvSpPr txBox="1"/>
          <p:nvPr/>
        </p:nvSpPr>
        <p:spPr>
          <a:xfrm>
            <a:off x="9041266" y="2745343"/>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144</a:t>
            </a:r>
          </a:p>
        </p:txBody>
      </p:sp>
      <p:sp>
        <p:nvSpPr>
          <p:cNvPr id="163" name="TextBox 103">
            <a:extLst>
              <a:ext uri="{FF2B5EF4-FFF2-40B4-BE49-F238E27FC236}">
                <a16:creationId xmlns:a16="http://schemas.microsoft.com/office/drawing/2014/main" id="{0AB8448E-146F-DEBB-1B4A-10356A9F023D}"/>
              </a:ext>
            </a:extLst>
          </p:cNvPr>
          <p:cNvSpPr txBox="1"/>
          <p:nvPr/>
        </p:nvSpPr>
        <p:spPr>
          <a:xfrm>
            <a:off x="9332993" y="3249379"/>
            <a:ext cx="2125224"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Introduced </a:t>
            </a:r>
          </a:p>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Card-Based Certification in Ontario</a:t>
            </a:r>
          </a:p>
        </p:txBody>
      </p:sp>
      <p:sp>
        <p:nvSpPr>
          <p:cNvPr id="178" name="TextBox 102">
            <a:extLst>
              <a:ext uri="{FF2B5EF4-FFF2-40B4-BE49-F238E27FC236}">
                <a16:creationId xmlns:a16="http://schemas.microsoft.com/office/drawing/2014/main" id="{D586324F-9BB5-F691-3755-A22E0DA47BFC}"/>
              </a:ext>
            </a:extLst>
          </p:cNvPr>
          <p:cNvSpPr txBox="1"/>
          <p:nvPr/>
        </p:nvSpPr>
        <p:spPr>
          <a:xfrm>
            <a:off x="6950005" y="1438424"/>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1970s</a:t>
            </a:r>
          </a:p>
        </p:txBody>
      </p:sp>
      <p:sp>
        <p:nvSpPr>
          <p:cNvPr id="179" name="TextBox 102">
            <a:extLst>
              <a:ext uri="{FF2B5EF4-FFF2-40B4-BE49-F238E27FC236}">
                <a16:creationId xmlns:a16="http://schemas.microsoft.com/office/drawing/2014/main" id="{4891E221-95B6-B049-2720-B9BBEDBA8835}"/>
              </a:ext>
            </a:extLst>
          </p:cNvPr>
          <p:cNvSpPr txBox="1"/>
          <p:nvPr/>
        </p:nvSpPr>
        <p:spPr>
          <a:xfrm>
            <a:off x="6394329" y="2754627"/>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10</a:t>
            </a:r>
          </a:p>
        </p:txBody>
      </p:sp>
      <p:sp>
        <p:nvSpPr>
          <p:cNvPr id="180" name="TextBox 103">
            <a:extLst>
              <a:ext uri="{FF2B5EF4-FFF2-40B4-BE49-F238E27FC236}">
                <a16:creationId xmlns:a16="http://schemas.microsoft.com/office/drawing/2014/main" id="{511DE7C6-1CDA-EFA8-080B-5B8F4D6CD87D}"/>
              </a:ext>
            </a:extLst>
          </p:cNvPr>
          <p:cNvSpPr txBox="1"/>
          <p:nvPr/>
        </p:nvSpPr>
        <p:spPr>
          <a:xfrm>
            <a:off x="6394329" y="3273656"/>
            <a:ext cx="2747515"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Allowed Double Breasting for Contractors in Alberta</a:t>
            </a:r>
          </a:p>
        </p:txBody>
      </p:sp>
      <p:sp>
        <p:nvSpPr>
          <p:cNvPr id="192" name="Freeform 15">
            <a:extLst>
              <a:ext uri="{FF2B5EF4-FFF2-40B4-BE49-F238E27FC236}">
                <a16:creationId xmlns:a16="http://schemas.microsoft.com/office/drawing/2014/main" id="{E949C7E5-F3E7-223B-9B33-9F9D44E1B154}"/>
              </a:ext>
            </a:extLst>
          </p:cNvPr>
          <p:cNvSpPr/>
          <p:nvPr/>
        </p:nvSpPr>
        <p:spPr>
          <a:xfrm>
            <a:off x="4537552" y="248901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04" name="Freeform 15">
            <a:extLst>
              <a:ext uri="{FF2B5EF4-FFF2-40B4-BE49-F238E27FC236}">
                <a16:creationId xmlns:a16="http://schemas.microsoft.com/office/drawing/2014/main" id="{CBE22E82-9DBF-862C-766D-74500ED9601A}"/>
              </a:ext>
            </a:extLst>
          </p:cNvPr>
          <p:cNvSpPr/>
          <p:nvPr/>
        </p:nvSpPr>
        <p:spPr>
          <a:xfrm>
            <a:off x="7698942" y="2473612"/>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16" name="Freeform 15">
            <a:extLst>
              <a:ext uri="{FF2B5EF4-FFF2-40B4-BE49-F238E27FC236}">
                <a16:creationId xmlns:a16="http://schemas.microsoft.com/office/drawing/2014/main" id="{E9AE44FE-4C75-37E3-A48E-BAC55252A8BD}"/>
              </a:ext>
            </a:extLst>
          </p:cNvPr>
          <p:cNvSpPr/>
          <p:nvPr/>
        </p:nvSpPr>
        <p:spPr>
          <a:xfrm>
            <a:off x="10272637" y="247650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pic>
        <p:nvPicPr>
          <p:cNvPr id="227" name="Picture 226">
            <a:extLst>
              <a:ext uri="{FF2B5EF4-FFF2-40B4-BE49-F238E27FC236}">
                <a16:creationId xmlns:a16="http://schemas.microsoft.com/office/drawing/2014/main" id="{B05248C2-AB11-3BBD-20B0-7D6A2F5026EB}"/>
              </a:ext>
            </a:extLst>
          </p:cNvPr>
          <p:cNvPicPr>
            <a:picLocks noChangeAspect="1"/>
          </p:cNvPicPr>
          <p:nvPr/>
        </p:nvPicPr>
        <p:blipFill>
          <a:blip r:embed="rId5">
            <a:clrChange>
              <a:clrFrom>
                <a:srgbClr val="F1F1F1"/>
              </a:clrFrom>
              <a:clrTo>
                <a:srgbClr val="F1F1F1">
                  <a:alpha val="0"/>
                </a:srgbClr>
              </a:clrTo>
            </a:clrChange>
          </a:blip>
          <a:stretch>
            <a:fillRect/>
          </a:stretch>
        </p:blipFill>
        <p:spPr>
          <a:xfrm>
            <a:off x="9255340" y="4783815"/>
            <a:ext cx="2418961" cy="1236844"/>
          </a:xfrm>
          <a:prstGeom prst="rect">
            <a:avLst/>
          </a:prstGeom>
        </p:spPr>
      </p:pic>
      <p:pic>
        <p:nvPicPr>
          <p:cNvPr id="229" name="Picture 228">
            <a:extLst>
              <a:ext uri="{FF2B5EF4-FFF2-40B4-BE49-F238E27FC236}">
                <a16:creationId xmlns:a16="http://schemas.microsoft.com/office/drawing/2014/main" id="{56695033-9645-6574-F7F6-2FBEA5F97F7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Lst>
          </a:blip>
          <a:srcRect l="14952"/>
          <a:stretch/>
        </p:blipFill>
        <p:spPr>
          <a:xfrm>
            <a:off x="6454292" y="4517674"/>
            <a:ext cx="2478208" cy="1595392"/>
          </a:xfrm>
          <a:prstGeom prst="rect">
            <a:avLst/>
          </a:prstGeom>
        </p:spPr>
      </p:pic>
      <p:sp>
        <p:nvSpPr>
          <p:cNvPr id="4" name="Footer Placeholder 1">
            <a:extLst>
              <a:ext uri="{FF2B5EF4-FFF2-40B4-BE49-F238E27FC236}">
                <a16:creationId xmlns:a16="http://schemas.microsoft.com/office/drawing/2014/main" id="{0014F1E8-C93C-11D5-1E38-FA6489C6A41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26" name="Picture 2" descr="Lessons from the 1919 Winnipeg General Strike – People's World">
            <a:extLst>
              <a:ext uri="{FF2B5EF4-FFF2-40B4-BE49-F238E27FC236}">
                <a16:creationId xmlns:a16="http://schemas.microsoft.com/office/drawing/2014/main" id="{082165B8-8321-6348-E464-42C98D30027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0583"/>
          <a:stretch/>
        </p:blipFill>
        <p:spPr bwMode="auto">
          <a:xfrm>
            <a:off x="441953" y="4641829"/>
            <a:ext cx="2667291" cy="1597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760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Canadian Total </a:t>
            </a:r>
            <a:r>
              <a:rPr lang="en-CA" dirty="0"/>
              <a:t>Active Members 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6" name="Footer Placeholder 1">
            <a:extLst>
              <a:ext uri="{FF2B5EF4-FFF2-40B4-BE49-F238E27FC236}">
                <a16:creationId xmlns:a16="http://schemas.microsoft.com/office/drawing/2014/main" id="{46B2864D-0E75-42D5-AFCF-40B70A5D34B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17 </a:t>
            </a:r>
            <a:r>
              <a:rPr lang="en-CA" dirty="0"/>
              <a:t>Membership Trend</a:t>
            </a:r>
          </a:p>
        </p:txBody>
      </p:sp>
      <p:sp>
        <p:nvSpPr>
          <p:cNvPr id="9" name="Footer Placeholder 1">
            <a:extLst>
              <a:ext uri="{FF2B5EF4-FFF2-40B4-BE49-F238E27FC236}">
                <a16:creationId xmlns:a16="http://schemas.microsoft.com/office/drawing/2014/main" id="{58AADD3C-833C-4B18-836E-D9A619F0506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B0281B7A-F6B8-4DF3-9A0A-5CD8159630A3}"/>
              </a:ext>
            </a:extLst>
          </p:cNvPr>
          <p:cNvPicPr>
            <a:picLocks noChangeAspect="1"/>
          </p:cNvPicPr>
          <p:nvPr/>
        </p:nvPicPr>
        <p:blipFill rotWithShape="1">
          <a:blip r:embed="rId4"/>
          <a:srcRect t="13588"/>
          <a:stretch/>
        </p:blipFill>
        <p:spPr>
          <a:xfrm>
            <a:off x="10001125" y="6469466"/>
            <a:ext cx="633692" cy="382484"/>
          </a:xfrm>
          <a:prstGeom prst="rect">
            <a:avLst/>
          </a:prstGeom>
        </p:spPr>
      </p:pic>
      <p:grpSp>
        <p:nvGrpSpPr>
          <p:cNvPr id="2" name="Group 1">
            <a:extLst>
              <a:ext uri="{FF2B5EF4-FFF2-40B4-BE49-F238E27FC236}">
                <a16:creationId xmlns:a16="http://schemas.microsoft.com/office/drawing/2014/main" id="{8DECCEB5-08D6-8C8F-FA78-6A55DBF43638}"/>
              </a:ext>
            </a:extLst>
          </p:cNvPr>
          <p:cNvGrpSpPr/>
          <p:nvPr/>
        </p:nvGrpSpPr>
        <p:grpSpPr>
          <a:xfrm>
            <a:off x="2174255" y="937185"/>
            <a:ext cx="7712433" cy="5173782"/>
            <a:chOff x="2174255" y="937185"/>
            <a:chExt cx="7712433" cy="5173782"/>
          </a:xfrm>
        </p:grpSpPr>
        <p:pic>
          <p:nvPicPr>
            <p:cNvPr id="6" name="Picture 5">
              <a:extLst>
                <a:ext uri="{FF2B5EF4-FFF2-40B4-BE49-F238E27FC236}">
                  <a16:creationId xmlns:a16="http://schemas.microsoft.com/office/drawing/2014/main" id="{40CFBA29-2610-C05B-819E-D0BF321BF497}"/>
                </a:ext>
              </a:extLst>
            </p:cNvPr>
            <p:cNvPicPr>
              <a:picLocks noChangeAspect="1"/>
            </p:cNvPicPr>
            <p:nvPr/>
          </p:nvPicPr>
          <p:blipFill rotWithShape="1">
            <a:blip r:embed="rId5">
              <a:extLst>
                <a:ext uri="{28A0092B-C50C-407E-A947-70E740481C1C}">
                  <a14:useLocalDpi xmlns:a14="http://schemas.microsoft.com/office/drawing/2010/main" val="0"/>
                </a:ext>
              </a:extLst>
            </a:blip>
            <a:srcRect l="3832" t="93040" r="3028" b="2191"/>
            <a:stretch/>
          </p:blipFill>
          <p:spPr>
            <a:xfrm>
              <a:off x="2510780" y="5876499"/>
              <a:ext cx="7375908" cy="234468"/>
            </a:xfrm>
            <a:prstGeom prst="rect">
              <a:avLst/>
            </a:prstGeom>
          </p:spPr>
        </p:pic>
        <p:pic>
          <p:nvPicPr>
            <p:cNvPr id="7" name="Picture 6" descr="A graph showing a line graph&#10;&#10;AI-generated content may be incorrect.">
              <a:extLst>
                <a:ext uri="{FF2B5EF4-FFF2-40B4-BE49-F238E27FC236}">
                  <a16:creationId xmlns:a16="http://schemas.microsoft.com/office/drawing/2014/main" id="{89B2C501-3B92-1A13-5668-CEF4F38E4E66}"/>
                </a:ext>
              </a:extLst>
            </p:cNvPr>
            <p:cNvPicPr>
              <a:picLocks noChangeAspect="1"/>
            </p:cNvPicPr>
            <p:nvPr/>
          </p:nvPicPr>
          <p:blipFill>
            <a:blip r:embed="rId6">
              <a:extLst>
                <a:ext uri="{28A0092B-C50C-407E-A947-70E740481C1C}">
                  <a14:useLocalDpi xmlns:a14="http://schemas.microsoft.com/office/drawing/2010/main" val="0"/>
                </a:ext>
              </a:extLst>
            </a:blip>
            <a:srcRect l="452" t="1872" r="982" b="11481"/>
            <a:stretch/>
          </p:blipFill>
          <p:spPr>
            <a:xfrm>
              <a:off x="2174255" y="937185"/>
              <a:ext cx="7619094" cy="4860499"/>
            </a:xfrm>
            <a:prstGeom prst="rect">
              <a:avLst/>
            </a:prstGeom>
          </p:spPr>
        </p:pic>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17" name="Picture 16">
            <a:extLst>
              <a:ext uri="{FF2B5EF4-FFF2-40B4-BE49-F238E27FC236}">
                <a16:creationId xmlns:a16="http://schemas.microsoft.com/office/drawing/2014/main" id="{8C32D622-70C9-49F7-82E2-E5006EDBD0F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Footer Placeholder 1">
            <a:extLst>
              <a:ext uri="{FF2B5EF4-FFF2-40B4-BE49-F238E27FC236}">
                <a16:creationId xmlns:a16="http://schemas.microsoft.com/office/drawing/2014/main" id="{A51A316C-6B0F-40BB-A40E-59A0C317D29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TO</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YOU</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D5E41F85-F5A8-4ADF-86C3-14C0A5035C9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48E46374-6CE0-4768-BBBE-26948080D42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88CE3054-E520-42DE-9A73-CB1AB61A6D2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53B070DC-4292-48F0-A8CE-CEBCFB99115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FD4E5698-A5AA-4EC4-9B06-2A10A233993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7571C116-6934-4D35-B4C7-F11CEDE44BD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0D05F02-1243-47CB-AF25-255246779D7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 - Leadership</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3" name="Footer Placeholder 1">
            <a:extLst>
              <a:ext uri="{FF2B5EF4-FFF2-40B4-BE49-F238E27FC236}">
                <a16:creationId xmlns:a16="http://schemas.microsoft.com/office/drawing/2014/main" id="{7F14E7AD-7F56-410D-9505-A6EB1E96473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3BCFEB96-B003-4774-BE58-58B1D2D0EBA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538AB085-58C6-4DC0-A153-274830B36EB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5530F614-1E6A-4056-B99B-02A84BE8C24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2" name="Footer Placeholder 1">
            <a:extLst>
              <a:ext uri="{FF2B5EF4-FFF2-40B4-BE49-F238E27FC236}">
                <a16:creationId xmlns:a16="http://schemas.microsoft.com/office/drawing/2014/main" id="{DB1F28E9-E682-4615-BEA9-8A988355998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C4B6879C-6207-4E92-BFB0-96E23CF4BF8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0DE16A0F-0E43-4A0E-9EE0-74D6C7CDEEE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0D201714-6D6D-46C6-93A8-411500BE6687}"/>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DDB044AC-6900-4C16-9023-9321F89A722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3C928D3C-332B-48C4-BA0D-CA25B54B953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831EE22-3659-44EE-9A23-05C6937A3AE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F412F101-80E8-43D7-A929-1BCDB64148A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D8FD5B42-DC67-40B2-8E2A-EA156376440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08286083-543C-4323-9A55-F093B15F432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287405C0-A19F-41B3-AED3-C04BB2D81B5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33373047-535B-4A63-94A0-D1CCAC275BF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89446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EA011C0E-3C98-44A1-8C7B-A79E2291172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42A8CE28-AE39-4434-A724-A051D56E872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C60F6121-F2DC-410B-859C-A7BEC50A5D2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F5AA7C5D-8B68-4820-AC8B-8D6547BC525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F0208185-3FEC-4E79-93DC-328AA2D3BF98}"/>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83990393-01D6-4C6E-BC4F-DB02FE5F48AF}"/>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1A050B3-16F9-4233-91A8-654334BC7B57}"/>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839A467-7F37-4422-B729-0C6AEE3C7371}"/>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50F0AB5-D0C4-4661-A078-5121056900C0}"/>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84C27011-FE0F-4E1B-8724-DFBA86EB44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33" name="Picture 32">
            <a:extLst>
              <a:ext uri="{FF2B5EF4-FFF2-40B4-BE49-F238E27FC236}">
                <a16:creationId xmlns:a16="http://schemas.microsoft.com/office/drawing/2014/main" id="{D4ECC64C-E05E-465B-9C39-2388414706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34" name="Picture 33">
            <a:extLst>
              <a:ext uri="{FF2B5EF4-FFF2-40B4-BE49-F238E27FC236}">
                <a16:creationId xmlns:a16="http://schemas.microsoft.com/office/drawing/2014/main" id="{0A6510E2-5971-4792-8C65-14D0FE255A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35" name="Picture 34">
            <a:extLst>
              <a:ext uri="{FF2B5EF4-FFF2-40B4-BE49-F238E27FC236}">
                <a16:creationId xmlns:a16="http://schemas.microsoft.com/office/drawing/2014/main" id="{D8A0C6A1-A275-418E-8711-F8C2389BB26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36" name="TextBox 35">
            <a:extLst>
              <a:ext uri="{FF2B5EF4-FFF2-40B4-BE49-F238E27FC236}">
                <a16:creationId xmlns:a16="http://schemas.microsoft.com/office/drawing/2014/main" id="{BE841B22-D29B-4493-B3E7-3890481736AB}"/>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37" name="Picture 36">
            <a:extLst>
              <a:ext uri="{FF2B5EF4-FFF2-40B4-BE49-F238E27FC236}">
                <a16:creationId xmlns:a16="http://schemas.microsoft.com/office/drawing/2014/main" id="{28B5B378-B7DD-4DBA-8CB7-152A3E83D3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39" name="TextBox 38">
            <a:extLst>
              <a:ext uri="{FF2B5EF4-FFF2-40B4-BE49-F238E27FC236}">
                <a16:creationId xmlns:a16="http://schemas.microsoft.com/office/drawing/2014/main" id="{6C8BE55A-7620-4222-843C-0EF9CFE6CF09}"/>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a:extLst>
              <a:ext uri="{FF2B5EF4-FFF2-40B4-BE49-F238E27FC236}">
                <a16:creationId xmlns:a16="http://schemas.microsoft.com/office/drawing/2014/main" id="{CB90FF09-E160-448F-9618-CCA18944701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42" name="TextBox 41">
            <a:extLst>
              <a:ext uri="{FF2B5EF4-FFF2-40B4-BE49-F238E27FC236}">
                <a16:creationId xmlns:a16="http://schemas.microsoft.com/office/drawing/2014/main" id="{AAF22ED5-ED89-4685-A7EE-3ADECE14CED0}"/>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Footer Placeholder 1">
            <a:extLst>
              <a:ext uri="{FF2B5EF4-FFF2-40B4-BE49-F238E27FC236}">
                <a16:creationId xmlns:a16="http://schemas.microsoft.com/office/drawing/2014/main" id="{52105CEC-EECF-4C14-91B4-7107A2B7FAE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6C954983-2306-4A82-95B1-2AA47A9D07B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4" name="Picture 13">
            <a:extLst>
              <a:ext uri="{FF2B5EF4-FFF2-40B4-BE49-F238E27FC236}">
                <a16:creationId xmlns:a16="http://schemas.microsoft.com/office/drawing/2014/main" id="{2350848C-331D-454C-AB39-8711F5532FE1}"/>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6" name="Picture 2">
            <a:extLst>
              <a:ext uri="{FF2B5EF4-FFF2-40B4-BE49-F238E27FC236}">
                <a16:creationId xmlns:a16="http://schemas.microsoft.com/office/drawing/2014/main" id="{6C561DF4-9D12-4DA4-A749-BD674CF49E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12D5F12A-415A-4EBA-A0CD-2DAA801836F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1588407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1" name="Picture 10">
            <a:extLst>
              <a:ext uri="{FF2B5EF4-FFF2-40B4-BE49-F238E27FC236}">
                <a16:creationId xmlns:a16="http://schemas.microsoft.com/office/drawing/2014/main" id="{8E67F119-1A18-47A0-BC58-67E8BBC0476E}"/>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4" name="Picture 2">
            <a:extLst>
              <a:ext uri="{FF2B5EF4-FFF2-40B4-BE49-F238E27FC236}">
                <a16:creationId xmlns:a16="http://schemas.microsoft.com/office/drawing/2014/main" id="{F1C3C1DF-EC0D-42FC-A23F-10EFABA382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1">
            <a:extLst>
              <a:ext uri="{FF2B5EF4-FFF2-40B4-BE49-F238E27FC236}">
                <a16:creationId xmlns:a16="http://schemas.microsoft.com/office/drawing/2014/main" id="{93578232-78B9-4783-A8E0-D4EE4C6B1C1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904930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TextBox 15">
            <a:extLst>
              <a:ext uri="{FF2B5EF4-FFF2-40B4-BE49-F238E27FC236}">
                <a16:creationId xmlns:a16="http://schemas.microsoft.com/office/drawing/2014/main" id="{9F29A146-CAFD-4D58-83CE-8FB4AE55D70B}"/>
              </a:ext>
            </a:extLst>
          </p:cNvPr>
          <p:cNvSpPr txBox="1"/>
          <p:nvPr/>
        </p:nvSpPr>
        <p:spPr>
          <a:xfrm>
            <a:off x="1914116" y="1850368"/>
            <a:ext cx="9407473"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the 1940s?</a:t>
            </a:r>
          </a:p>
        </p:txBody>
      </p:sp>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6" name="Footer Placeholder 1">
            <a:extLst>
              <a:ext uri="{FF2B5EF4-FFF2-40B4-BE49-F238E27FC236}">
                <a16:creationId xmlns:a16="http://schemas.microsoft.com/office/drawing/2014/main" id="{A09B99C8-4E8A-4703-9F87-3CE2CFBD897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3.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7033</TotalTime>
  <Words>11596</Words>
  <Application>Microsoft Office PowerPoint</Application>
  <PresentationFormat>Widescreen</PresentationFormat>
  <Paragraphs>693</Paragraphs>
  <Slides>44</Slides>
  <Notes>44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44</vt:i4>
      </vt:variant>
    </vt:vector>
  </HeadingPairs>
  <TitlesOfParts>
    <vt:vector size="54"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US Market Share - 1940</vt:lpstr>
      <vt:lpstr>US Market Share - 1940</vt:lpstr>
      <vt:lpstr>Canadian Market Share - 1940</vt:lpstr>
      <vt:lpstr>Canadian Market Share - 1940</vt:lpstr>
      <vt:lpstr>US Market Share - 2024</vt:lpstr>
      <vt:lpstr>US Market Share - 2024</vt:lpstr>
      <vt:lpstr>Canadian Market Share - 2024</vt:lpstr>
      <vt:lpstr>Canadian Market Share - 2024</vt:lpstr>
      <vt:lpstr>Trend of Total IUPAT Membership (Active Member Totals (1887-2024)</vt:lpstr>
      <vt:lpstr>Key Historical Events in Canada</vt:lpstr>
      <vt:lpstr>Canadian Total Active Members 1984-2024</vt:lpstr>
      <vt:lpstr>District Council  17 Membership Trend</vt:lpstr>
      <vt:lpstr>Percentage of Construction Workers Belonging to Unions in the U.S.</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299</cp:revision>
  <dcterms:created xsi:type="dcterms:W3CDTF">2024-09-19T19:34:13Z</dcterms:created>
  <dcterms:modified xsi:type="dcterms:W3CDTF">2026-06-04T14:00:53Z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