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tags/tag40.xml" ContentType="application/vnd.openxmlformats-officedocument.presentationml.tags+xml"/>
  <Override PartName="/ppt/notesSlides/notesSlide40.xml" ContentType="application/vnd.openxmlformats-officedocument.presentationml.notesSlide+xml"/>
  <Override PartName="/ppt/tags/tag41.xml" ContentType="application/vnd.openxmlformats-officedocument.presentationml.tags+xml"/>
  <Override PartName="/ppt/notesSlides/notesSlide41.xml" ContentType="application/vnd.openxmlformats-officedocument.presentationml.notesSlide+xml"/>
  <Override PartName="/ppt/tags/tag42.xml" ContentType="application/vnd.openxmlformats-officedocument.presentationml.tags+xml"/>
  <Override PartName="/ppt/notesSlides/notesSlide42.xml" ContentType="application/vnd.openxmlformats-officedocument.presentationml.notesSlide+xml"/>
  <Override PartName="/ppt/tags/tag43.xml" ContentType="application/vnd.openxmlformats-officedocument.presentationml.tags+xml"/>
  <Override PartName="/ppt/notesSlides/notesSlide43.xml" ContentType="application/vnd.openxmlformats-officedocument.presentationml.notesSlide+xml"/>
  <Override PartName="/ppt/tags/tag44.xml" ContentType="application/vnd.openxmlformats-officedocument.presentationml.tags+xml"/>
  <Override PartName="/ppt/notesSlides/notesSlide4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9"/>
  </p:notesMasterIdLst>
  <p:handoutMasterIdLst>
    <p:handoutMasterId r:id="rId50"/>
  </p:handoutMasterIdLst>
  <p:sldIdLst>
    <p:sldId id="256" r:id="rId5"/>
    <p:sldId id="379" r:id="rId6"/>
    <p:sldId id="380" r:id="rId7"/>
    <p:sldId id="381" r:id="rId8"/>
    <p:sldId id="328" r:id="rId9"/>
    <p:sldId id="324" r:id="rId10"/>
    <p:sldId id="366" r:id="rId11"/>
    <p:sldId id="372" r:id="rId12"/>
    <p:sldId id="398" r:id="rId13"/>
    <p:sldId id="403" r:id="rId14"/>
    <p:sldId id="374" r:id="rId15"/>
    <p:sldId id="376" r:id="rId16"/>
    <p:sldId id="400" r:id="rId17"/>
    <p:sldId id="401" r:id="rId18"/>
    <p:sldId id="364" r:id="rId19"/>
    <p:sldId id="365" r:id="rId20"/>
    <p:sldId id="408" r:id="rId21"/>
    <p:sldId id="402" r:id="rId22"/>
    <p:sldId id="363" r:id="rId23"/>
    <p:sldId id="330" r:id="rId24"/>
    <p:sldId id="290" r:id="rId25"/>
    <p:sldId id="339" r:id="rId26"/>
    <p:sldId id="340" r:id="rId27"/>
    <p:sldId id="342" r:id="rId28"/>
    <p:sldId id="294" r:id="rId29"/>
    <p:sldId id="331" r:id="rId30"/>
    <p:sldId id="368" r:id="rId31"/>
    <p:sldId id="383" r:id="rId32"/>
    <p:sldId id="384" r:id="rId33"/>
    <p:sldId id="385" r:id="rId34"/>
    <p:sldId id="386" r:id="rId35"/>
    <p:sldId id="387" r:id="rId36"/>
    <p:sldId id="388" r:id="rId37"/>
    <p:sldId id="389" r:id="rId38"/>
    <p:sldId id="393" r:id="rId39"/>
    <p:sldId id="394" r:id="rId40"/>
    <p:sldId id="395" r:id="rId41"/>
    <p:sldId id="396" r:id="rId42"/>
    <p:sldId id="353" r:id="rId43"/>
    <p:sldId id="397" r:id="rId44"/>
    <p:sldId id="390" r:id="rId45"/>
    <p:sldId id="391" r:id="rId46"/>
    <p:sldId id="404" r:id="rId47"/>
    <p:sldId id="392" r:id="rId48"/>
  </p:sldIdLst>
  <p:sldSz cx="12192000" cy="6858000"/>
  <p:notesSz cx="6858000" cy="9144000"/>
  <p:custDataLst>
    <p:tags r:id="rId5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1757" autoAdjust="0"/>
  </p:normalViewPr>
  <p:slideViewPr>
    <p:cSldViewPr snapToGrid="0">
      <p:cViewPr varScale="1">
        <p:scale>
          <a:sx n="57" d="100"/>
          <a:sy n="57" d="100"/>
        </p:scale>
        <p:origin x="426" y="90"/>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2026-03-23</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3/23/2026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GRACIAS a todos por venir hoy y unirse a la clase Construyendo Poder Sindical.</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INDIQUE que la respuesta es D. No se dispone de datos específicos sobre la tasa de sindicalización de los trabajadores de la construcción canadienses en la década de 1940. Sin embargo, las tasas de sindicalización aumentaron significativamente en todos los sectores durante esta década, lo que proporciona un contexto útil. A principios de la década, en 1940, la tasa general de sindicalización de Canadá era del 16,3 %. Esta tasa experimentó un crecimiento significativo durante la década de 1940, duplicándose con creces, pasando de menos de 400 000 afiliados a un millón. Para finales de la década, la tasa general de sindicalización de la fuerza laboral canadiense había aumentado del 20 % al 30 %.</a:t>
            </a:r>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037075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390155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Pregunta 2: ¿Qué porcentaje de trabajadores de la construcción pertenecían a sindicatos en Canadá en 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PIDA a los participantes que levanten la mano si creen que la respuesta es A. PIDA a los participantes que levanten la mano si creen que la respuesta es B, C y D.</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INDIQUE que la respuesta es A. Según datos de </a:t>
            </a:r>
            <a:r>
              <a:rPr lang="es-ES" dirty="0" err="1"/>
              <a:t>Statistics</a:t>
            </a:r>
            <a:r>
              <a:rPr lang="es-ES" dirty="0"/>
              <a:t> </a:t>
            </a:r>
            <a:r>
              <a:rPr lang="es-ES" dirty="0" err="1"/>
              <a:t>Canada</a:t>
            </a:r>
            <a:r>
              <a:rPr lang="es-ES" dirty="0"/>
              <a:t>, la tasa de cobertura sindical para los trabajadores de la construcción en Canadá en 2024 fue del 31,4 %. Esta cifra representa el porcentaje de trabajadores cubiertos por un convenio colectivo, que incluye tanto a afiliados como a no afiliados. La tasa de cobertura (31,4 %) es generalmente ligeramente superior a la de afiliación, ya que incluye a los no afiliados que aún están cubiertos por un contrato sindical.</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ANALICE los principales acontecimientos históricos en Canadá que han influido en los sindicatos.</a:t>
            </a:r>
            <a:endParaRPr lang="en-US" dirty="0"/>
          </a:p>
          <a:p>
            <a:pPr marL="171450" indent="-171450">
              <a:buFont typeface="Arial" panose="020B0604020202020204" pitchFamily="34" charset="0"/>
              <a:buChar char="•"/>
            </a:pPr>
            <a:r>
              <a:rPr lang="en-US" b="1" dirty="0"/>
              <a:t>PC 1003 (1944) </a:t>
            </a:r>
            <a:r>
              <a:rPr lang="en-US" dirty="0"/>
              <a:t>– </a:t>
            </a:r>
            <a:r>
              <a:rPr lang="es-ES" dirty="0"/>
              <a:t>Una orden crucial en tiempos de guerra que otorgó derechos de negociación colectiva similares a los de la Ley Wagner de Estados Unidos, obligando a los empleadores a negociar. Este es el marco fundamental del derecho laboral canadiense moderno, ya que estableció la obligación de los empleadores de reconocer a los sindicatos y promovió la paz laboral durante la Segunda Guerra Mundial.  Exigió que los empleadores reconocieran a los sindicatos mayoritarios, prohibió las huelgas durante el proceso de conciliación y creó la Junta de Relaciones Laborales de Tiempos de Guerra, lo que impulsó significativamente la afiliación sindical y sentó precedentes para las leyes provinciales. </a:t>
            </a:r>
            <a:r>
              <a:rPr lang="en-US" i="1" dirty="0"/>
              <a:t>Imagen de https://commons.wikimedia.org/wiki/File:War_Regulation_1944_Labour.png</a:t>
            </a:r>
          </a:p>
          <a:p>
            <a:pPr marL="171450" indent="-171450">
              <a:buFont typeface="Arial" panose="020B0604020202020204" pitchFamily="34" charset="0"/>
              <a:buChar char="•"/>
            </a:pPr>
            <a:r>
              <a:rPr lang="en-US" b="1" dirty="0"/>
              <a:t>Rand Act (1946, Ontario) </a:t>
            </a:r>
            <a:r>
              <a:rPr lang="en-US" dirty="0"/>
              <a:t>– </a:t>
            </a:r>
            <a:r>
              <a:rPr lang="es-ES" dirty="0"/>
              <a:t>La Corte Suprema estableció un principio fundamental en el derecho laboral canadiense. Este principio surgió de un arbitraje para poner fin a la huelga de 99 días en la Ford Motor Company en Windsor, Ontario. El juez Rand emitió su fallo el 29 de enero de 1946, logrando un compromiso que rechazaba el sistema de "sindicato cerrado" pero establecía la "retención obligatoria de las cuotas sindicales"</a:t>
            </a:r>
            <a:r>
              <a:rPr lang="en-US" dirty="0"/>
              <a:t>. </a:t>
            </a:r>
            <a:r>
              <a:rPr lang="en-US" i="1" dirty="0"/>
              <a:t>Imagen de https://ucte-ucet.ca/history-of-the-rand-formula/</a:t>
            </a:r>
          </a:p>
          <a:p>
            <a:pPr marL="171450" indent="-171450">
              <a:buFont typeface="Arial" panose="020B0604020202020204" pitchFamily="34" charset="0"/>
              <a:buChar char="•"/>
            </a:pPr>
            <a:r>
              <a:rPr lang="en-US" b="1" dirty="0"/>
              <a:t>Bill 10 (Alberta,1970s) </a:t>
            </a:r>
            <a:r>
              <a:rPr lang="en-US" dirty="0"/>
              <a:t>-  </a:t>
            </a:r>
            <a:r>
              <a:rPr lang="es-ES" dirty="0"/>
              <a:t>Se permitió la práctica de operar con empresas sindicalizadas y no sindicalizadas simultáneamente para los contratistas. Esta práctica se generalizó posteriormente en el sector de la construcción de Alberta, particularmente en la década de 1980, como táctica antisindical, lo que contribuyó a las bajas tasas de sindicalización, aunque a menudo constituye una violación de los contratos sindicales en lugar de ser ilegal en sí misma.</a:t>
            </a:r>
            <a:r>
              <a:rPr lang="en-US" dirty="0"/>
              <a:t> </a:t>
            </a:r>
            <a:r>
              <a:rPr lang="en-US" i="1" dirty="0"/>
              <a:t>Imagen de https://www.cbc.ca/news/canada/edmonton/union-afl-rally-labour-alberta-1.4092879</a:t>
            </a:r>
          </a:p>
          <a:p>
            <a:pPr marL="171450" indent="-171450">
              <a:buFont typeface="Arial" panose="020B0604020202020204" pitchFamily="34" charset="0"/>
              <a:buChar char="•"/>
            </a:pPr>
            <a:r>
              <a:rPr lang="en-US" b="1" dirty="0"/>
              <a:t>Bill 144 (Ontario, 2005) </a:t>
            </a:r>
            <a:r>
              <a:rPr lang="en-US" dirty="0"/>
              <a:t>– </a:t>
            </a:r>
            <a:r>
              <a:rPr lang="es-ES" dirty="0"/>
              <a:t>La Ley de Enmienda del Estatuto de Relaciones Laborales introdujo la certificación basada en la presentación de tarjetas para el sector de la construcción, lo que permite a los sindicatos obtener la certificación automáticamente sin necesidad de votación si presentan tarjetas firmadas por más del 55% de los empleados de la unidad de negociación. Esto facilita la organización sindical, particularmente en oficios donde existen grupos grandes y fácilmente identificables, lo que podría afectar a los empleadores al dar lugar a posibles acuerdos provinciales automáticos.</a:t>
            </a:r>
            <a:endParaRPr lang="en-US" dirty="0"/>
          </a:p>
          <a:p>
            <a:pPr lvl="1"/>
            <a:r>
              <a:rPr lang="es-ES" i="1" dirty="0"/>
              <a:t>La nueva sección 128.1 de la Ley, añadida por la sección 8 del Proyecto de Ley, se aplica al sector de la construcción y permite que un sindicato que solicite la certificación opte por que su solicitud se tramite mediante un modelo de "certificación basada en la afiliación". En ese caso, si la Junta considera que más del 55 % de los empleados son miembros del sindicato, podrá certificarlo o convocar una votación para determinar la representación sindical. Si la Junta considera que el porcentaje de afiliados es del 40 % o superior, pero no superior al 55 %, deberá convocar una votación para determinar la representación sindical. Si el porcentaje es inferior al 40 %, la Junta desestimará la solicitud. La Junta también podrá desestimar la solicitud si, como consecuencia de infracciones de la Ley por parte del sindicato, las pruebas de afiliación presentadas no reflejan probablemente la verdadera voluntad de los empleados.</a:t>
            </a: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17</a:t>
            </a:fld>
            <a:endParaRPr lang="en-US" dirty="0"/>
          </a:p>
        </p:txBody>
      </p:sp>
    </p:spTree>
    <p:extLst>
      <p:ext uri="{BB962C8B-B14F-4D97-AF65-F5344CB8AC3E}">
        <p14:creationId xmlns:p14="http://schemas.microsoft.com/office/powerpoint/2010/main" val="32255991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REVISE el gráfico canadiense para el total de miembros activos de 1984 a 2024.</a:t>
            </a:r>
          </a:p>
          <a:p>
            <a:r>
              <a:rPr lang="es-ES" dirty="0"/>
              <a:t>INDIQUE que los totales se han mantenido entre 12 000 y 17 000 durante los últimos 30 años.</a:t>
            </a:r>
          </a:p>
          <a:p>
            <a:r>
              <a:rPr lang="es-ES" dirty="0"/>
              <a:t>NOTA: Solo disponemos de desgloses regionales y de consejos del total de miembros desde 1984.</a:t>
            </a:r>
          </a:p>
          <a:p>
            <a:r>
              <a:rPr lang="es-ES" dirty="0"/>
              <a:t>Este es el Informe de Flujo Internacional, que se puede encontrar en el Portal de Informes de UNITE. Este es el informe completo filtrado para Canadá.</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dirty="0"/>
          </a:p>
        </p:txBody>
      </p:sp>
    </p:spTree>
    <p:extLst>
      <p:ext uri="{BB962C8B-B14F-4D97-AF65-F5344CB8AC3E}">
        <p14:creationId xmlns:p14="http://schemas.microsoft.com/office/powerpoint/2010/main" val="3885561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17.</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22</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23</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24</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25</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27</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28</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abordarían la situación de ejemplo 1?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pregúnteme: ¿Podría darme algunos ejemplos de situaciones en las que sintió que no tenía voz o que no participaba en el proceso de toma de decisiones?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créame que entiendo a la perfección el punto que plantea; además, me imagino cómo se debe sentir. Es duro cuando parece que las decisiones se toman sin contar con la opinión de todos.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lo que entiendo es que usted está frustrado porque no se siente escuchado o porque no se valoran sus aportes. ¿Es así? ¿Estoy en lo correcto?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 SINDICATO.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abordarían la situación de ejemplo 2?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¿Puede explicarme qué sucedió exactamente con el contratista? Cuando se puso en contacto con el sindicato para pedir ayuda, ¿qué pasos tomó? Quiero asegurarme de entender cada detalla, a fin de que podamos abordar este asunto de manera adecuada.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parece que tuvo que atrasar por muchas cosas: realmente lamento que esto haya sucedido. El sindicato debería haberle brindado toda la ayuda que necesitaba, y debió haberlo hecho de manera oportuna. Lo solucionaremos y pediremos que los responsables rindan cuentas. Voy a hacer un seguimiento personal para asegurarme de que este tema se solucione e investigue.</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quiero asegurarme de que reciba la atención que se merece. De ahora en más, trabajaremos juntos. Además, me encargaré de que el sindicato haga lo que se supone que debe hacer por usted. Cuenta con todo mi respaldo en este asunto.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UNA FAMILIA.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Posible situación de ejemplo 2a. Afiliado al sindicato: al sindicato solo le interesa mi dinero. ¿Qué hacen con todo mi dinero?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a:p>
        </p:txBody>
      </p:sp>
    </p:spTree>
    <p:extLst>
      <p:ext uri="{BB962C8B-B14F-4D97-AF65-F5344CB8AC3E}">
        <p14:creationId xmlns:p14="http://schemas.microsoft.com/office/powerpoint/2010/main" val="963402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abordarán la situación de ejemplo 3?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PREGUNTE ¿Podría darme algunos ejemplos que ilustren por qué considera que el sindicato no se preocupa por usted?</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Entiendo lo frustrante que debe ser sentir que nadie le responda sus inquietudes.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UNA LUCHA.</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40</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41</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42</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43</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44</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PREGUNTA: ¿Qué porcentaje de trabajadores de la construcción pertenecían a sindicatos en Canadá en la década de 1940?</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HACER: Haz clic para ver la respuesta en la siguiente diapositiva.</a:t>
            </a: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33926316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EC55131E-B371-4E50-AD93-E01D7F2E9A4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2988B526-4E57-47D1-8D8B-08989B0B379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4DDAEE7E-8BB4-4C34-96C9-8DBB76677D0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79164" y="6523925"/>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16.png"/><Relationship Id="rId5" Type="http://schemas.openxmlformats.org/officeDocument/2006/relationships/image" Target="../media/image17.jpe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3.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16.png"/><Relationship Id="rId5" Type="http://schemas.openxmlformats.org/officeDocument/2006/relationships/image" Target="../media/image19.jpe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8.xml"/><Relationship Id="rId5" Type="http://schemas.openxmlformats.org/officeDocument/2006/relationships/image" Target="../media/image27.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7.png"/><Relationship Id="rId5" Type="http://schemas.openxmlformats.org/officeDocument/2006/relationships/image" Target="../media/image29.jpg"/><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7.png"/><Relationship Id="rId5" Type="http://schemas.openxmlformats.org/officeDocument/2006/relationships/image" Target="../media/image30.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21.xml"/><Relationship Id="rId5" Type="http://schemas.openxmlformats.org/officeDocument/2006/relationships/image" Target="../media/image7.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2.xml"/><Relationship Id="rId5" Type="http://schemas.openxmlformats.org/officeDocument/2006/relationships/image" Target="../media/image7.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4.xml"/><Relationship Id="rId5" Type="http://schemas.openxmlformats.org/officeDocument/2006/relationships/image" Target="../media/image7.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7.png"/><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28.xml"/><Relationship Id="rId5" Type="http://schemas.openxmlformats.org/officeDocument/2006/relationships/image" Target="../media/image7.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9.xml"/><Relationship Id="rId7" Type="http://schemas.openxmlformats.org/officeDocument/2006/relationships/image" Target="../media/image43.jpeg"/><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32.xml"/><Relationship Id="rId7" Type="http://schemas.openxmlformats.org/officeDocument/2006/relationships/image" Target="../media/image51.png"/><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50.png"/><Relationship Id="rId11" Type="http://schemas.openxmlformats.org/officeDocument/2006/relationships/image" Target="../media/image7.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7.png"/><Relationship Id="rId5" Type="http://schemas.openxmlformats.org/officeDocument/2006/relationships/image" Target="../media/image56.png"/><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37.xml"/><Relationship Id="rId5" Type="http://schemas.openxmlformats.org/officeDocument/2006/relationships/image" Target="../media/image7.png"/><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8.xml"/><Relationship Id="rId5" Type="http://schemas.openxmlformats.org/officeDocument/2006/relationships/image" Target="../media/image7.png"/><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39.xml"/><Relationship Id="rId5" Type="http://schemas.openxmlformats.org/officeDocument/2006/relationships/image" Target="../media/image7.png"/><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tags" Target="../tags/tag40.xml"/><Relationship Id="rId5" Type="http://schemas.openxmlformats.org/officeDocument/2006/relationships/image" Target="../media/image7.png"/><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xml"/><Relationship Id="rId1" Type="http://schemas.openxmlformats.org/officeDocument/2006/relationships/tags" Target="../tags/tag41.xml"/><Relationship Id="rId5" Type="http://schemas.openxmlformats.org/officeDocument/2006/relationships/image" Target="../media/image7.png"/><Relationship Id="rId4" Type="http://schemas.openxmlformats.org/officeDocument/2006/relationships/image" Target="../media/image64.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xml"/><Relationship Id="rId1" Type="http://schemas.openxmlformats.org/officeDocument/2006/relationships/tags" Target="../tags/tag42.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65.jpeg"/></Relationships>
</file>

<file path=ppt/slides/_rels/slide4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43.xml"/><Relationship Id="rId7" Type="http://schemas.openxmlformats.org/officeDocument/2006/relationships/image" Target="../media/image68.png"/><Relationship Id="rId2" Type="http://schemas.openxmlformats.org/officeDocument/2006/relationships/slideLayout" Target="../slideLayouts/slideLayout4.xml"/><Relationship Id="rId1" Type="http://schemas.openxmlformats.org/officeDocument/2006/relationships/tags" Target="../tags/tag43.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15.png"/><Relationship Id="rId10" Type="http://schemas.openxmlformats.org/officeDocument/2006/relationships/image" Target="../media/image71.png"/><Relationship Id="rId4" Type="http://schemas.openxmlformats.org/officeDocument/2006/relationships/image" Target="../media/image66.png"/><Relationship Id="rId9" Type="http://schemas.openxmlformats.org/officeDocument/2006/relationships/image" Target="../media/image70.png"/></Relationships>
</file>

<file path=ppt/slides/_rels/slide4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notesSlide" Target="../notesSlides/notesSlide44.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4.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65.jpe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13.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3425" y="4165913"/>
            <a:ext cx="1437881" cy="1437881"/>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59" y="5515239"/>
            <a:ext cx="8540889" cy="1031051"/>
          </a:xfrm>
          <a:prstGeom prst="rect">
            <a:avLst/>
          </a:prstGeom>
          <a:noFill/>
        </p:spPr>
        <p:txBody>
          <a:bodyPr wrap="square" rtlCol="0">
            <a:spAutoFit/>
          </a:bodyPr>
          <a:lstStyle/>
          <a:p>
            <a:r>
              <a:rPr lang="en-US" sz="21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1028 C</a:t>
            </a:r>
            <a:r>
              <a:rPr lang="es-ES" sz="21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1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Liderazgo </a:t>
            </a:r>
            <a:endParaRPr lang="en-CA" sz="21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53495" y="4054084"/>
            <a:ext cx="949930" cy="1537000"/>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46944" y="567455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521E3919-84B6-48B1-AC8D-C7624A2CA4BC}"/>
              </a:ext>
            </a:extLst>
          </p:cNvPr>
          <p:cNvSpPr txBox="1"/>
          <p:nvPr/>
        </p:nvSpPr>
        <p:spPr>
          <a:xfrm>
            <a:off x="10807266" y="3624727"/>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17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1940</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la década de 1940?</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B8F472E0-72CE-4B32-AD26-F06FF3D11537}"/>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F77B9362-9BE2-4C8A-8E3A-50004A2A1FCA}"/>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EA7E3FA7-46AF-4471-A3E8-ABF5E914CD01}"/>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2050" name="Picture 2">
            <a:extLst>
              <a:ext uri="{FF2B5EF4-FFF2-40B4-BE49-F238E27FC236}">
                <a16:creationId xmlns:a16="http://schemas.microsoft.com/office/drawing/2014/main" id="{796A04A7-8629-4D71-9E96-B537AA0231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636" t="7619" r="15366" b="11589"/>
          <a:stretch/>
        </p:blipFill>
        <p:spPr bwMode="auto">
          <a:xfrm>
            <a:off x="1566488" y="2883816"/>
            <a:ext cx="3841350" cy="271192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lag of Canada - Wikipedia">
            <a:extLst>
              <a:ext uri="{FF2B5EF4-FFF2-40B4-BE49-F238E27FC236}">
                <a16:creationId xmlns:a16="http://schemas.microsoft.com/office/drawing/2014/main" id="{E778B0D5-F283-4A3F-9B54-641DAD58EE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3" name="Footer Placeholder 1">
            <a:extLst>
              <a:ext uri="{FF2B5EF4-FFF2-40B4-BE49-F238E27FC236}">
                <a16:creationId xmlns:a16="http://schemas.microsoft.com/office/drawing/2014/main" id="{5DCCF1B9-CF8E-4238-A09C-B5D00E7D5CF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567872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8" name="Footer Placeholder 1">
            <a:extLst>
              <a:ext uri="{FF2B5EF4-FFF2-40B4-BE49-F238E27FC236}">
                <a16:creationId xmlns:a16="http://schemas.microsoft.com/office/drawing/2014/main" id="{39F0CEB8-81D5-4743-A216-A506F7C322E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6" name="Picture 2">
            <a:extLst>
              <a:ext uri="{FF2B5EF4-FFF2-40B4-BE49-F238E27FC236}">
                <a16:creationId xmlns:a16="http://schemas.microsoft.com/office/drawing/2014/main" id="{5C2B860C-93DA-49E2-9882-874D61DB2C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653959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4" name="Footer Placeholder 1">
            <a:extLst>
              <a:ext uri="{FF2B5EF4-FFF2-40B4-BE49-F238E27FC236}">
                <a16:creationId xmlns:a16="http://schemas.microsoft.com/office/drawing/2014/main" id="{CFC1E2DA-3783-4657-9302-1C7FD3A2FB2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2" name="Picture 2">
            <a:extLst>
              <a:ext uri="{FF2B5EF4-FFF2-40B4-BE49-F238E27FC236}">
                <a16:creationId xmlns:a16="http://schemas.microsoft.com/office/drawing/2014/main" id="{97BBE36B-09DC-4F4F-8022-45A9880374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5" name="Picture 14">
            <a:extLst>
              <a:ext uri="{FF2B5EF4-FFF2-40B4-BE49-F238E27FC236}">
                <a16:creationId xmlns:a16="http://schemas.microsoft.com/office/drawing/2014/main" id="{5AD8F201-67F3-4BDB-990F-0AE08D920BBE}"/>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descr="Flag of Canada - Wikipedia">
            <a:extLst>
              <a:ext uri="{FF2B5EF4-FFF2-40B4-BE49-F238E27FC236}">
                <a16:creationId xmlns:a16="http://schemas.microsoft.com/office/drawing/2014/main" id="{B932F7EE-94DC-4F78-B95E-CD627AC067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6" name="Footer Placeholder 1">
            <a:extLst>
              <a:ext uri="{FF2B5EF4-FFF2-40B4-BE49-F238E27FC236}">
                <a16:creationId xmlns:a16="http://schemas.microsoft.com/office/drawing/2014/main" id="{ACF2EA36-900B-40BE-805B-E5EE1EE5255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568115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2024?</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028" name="Picture 4" descr="We'd like to congratulate IUPAT DC39 for recently earning the AMPP Coating  Applicator Specialist (CAS) Level 2 certification. This marks the first CAS  certification exam ever offered in Atlantic Canada! And congratulations">
            <a:extLst>
              <a:ext uri="{FF2B5EF4-FFF2-40B4-BE49-F238E27FC236}">
                <a16:creationId xmlns:a16="http://schemas.microsoft.com/office/drawing/2014/main" id="{30ABE135-5C9A-4AA6-9C03-837D63E961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588" b="4348"/>
          <a:stretch/>
        </p:blipFill>
        <p:spPr bwMode="auto">
          <a:xfrm>
            <a:off x="6160771" y="2818404"/>
            <a:ext cx="2654236" cy="33225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Flag of Canada - Wikipedia">
            <a:extLst>
              <a:ext uri="{FF2B5EF4-FFF2-40B4-BE49-F238E27FC236}">
                <a16:creationId xmlns:a16="http://schemas.microsoft.com/office/drawing/2014/main" id="{0FEF54DE-6A17-4094-96AE-09FBB25B36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4" name="Footer Placeholder 1">
            <a:extLst>
              <a:ext uri="{FF2B5EF4-FFF2-40B4-BE49-F238E27FC236}">
                <a16:creationId xmlns:a16="http://schemas.microsoft.com/office/drawing/2014/main" id="{3C007D6F-AC16-48E5-95CE-679D1857ADD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16665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528FCF5-130F-4C35-99FE-BA9875AEF0E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2A835A25-4E44-41B3-A8B5-22789158BAC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Picture 223">
            <a:extLst>
              <a:ext uri="{FF2B5EF4-FFF2-40B4-BE49-F238E27FC236}">
                <a16:creationId xmlns:a16="http://schemas.microsoft.com/office/drawing/2014/main" id="{00A36769-F48B-9DF0-2786-9492A50AAD9E}"/>
              </a:ext>
            </a:extLst>
          </p:cNvPr>
          <p:cNvPicPr>
            <a:picLocks noChangeAspect="1"/>
          </p:cNvPicPr>
          <p:nvPr/>
        </p:nvPicPr>
        <p:blipFill>
          <a:blip r:embed="rId3"/>
          <a:srcRect b="17209"/>
          <a:stretch/>
        </p:blipFill>
        <p:spPr>
          <a:xfrm>
            <a:off x="9810060" y="1018949"/>
            <a:ext cx="1377815" cy="1297182"/>
          </a:xfrm>
          <a:prstGeom prst="rect">
            <a:avLst/>
          </a:prstGeom>
        </p:spPr>
      </p:pic>
      <p:pic>
        <p:nvPicPr>
          <p:cNvPr id="223" name="Picture 222">
            <a:extLst>
              <a:ext uri="{FF2B5EF4-FFF2-40B4-BE49-F238E27FC236}">
                <a16:creationId xmlns:a16="http://schemas.microsoft.com/office/drawing/2014/main" id="{28A7F771-7FD4-7087-3DB5-FB68D24EB8B0}"/>
              </a:ext>
            </a:extLst>
          </p:cNvPr>
          <p:cNvPicPr>
            <a:picLocks noChangeAspect="1"/>
          </p:cNvPicPr>
          <p:nvPr/>
        </p:nvPicPr>
        <p:blipFill>
          <a:blip r:embed="rId3"/>
          <a:srcRect b="17209"/>
          <a:stretch/>
        </p:blipFill>
        <p:spPr>
          <a:xfrm>
            <a:off x="7226085" y="1075609"/>
            <a:ext cx="1377815" cy="1297182"/>
          </a:xfrm>
          <a:prstGeom prst="rect">
            <a:avLst/>
          </a:prstGeom>
        </p:spPr>
      </p:pic>
      <p:pic>
        <p:nvPicPr>
          <p:cNvPr id="222" name="Picture 221">
            <a:extLst>
              <a:ext uri="{FF2B5EF4-FFF2-40B4-BE49-F238E27FC236}">
                <a16:creationId xmlns:a16="http://schemas.microsoft.com/office/drawing/2014/main" id="{4B17608A-4316-977C-5364-07FA28758812}"/>
              </a:ext>
            </a:extLst>
          </p:cNvPr>
          <p:cNvPicPr>
            <a:picLocks noChangeAspect="1"/>
          </p:cNvPicPr>
          <p:nvPr/>
        </p:nvPicPr>
        <p:blipFill>
          <a:blip r:embed="rId3"/>
          <a:srcRect b="17209"/>
          <a:stretch/>
        </p:blipFill>
        <p:spPr>
          <a:xfrm>
            <a:off x="4091580" y="1063448"/>
            <a:ext cx="1377815" cy="1297182"/>
          </a:xfrm>
          <a:prstGeom prst="rect">
            <a:avLst/>
          </a:prstGeom>
        </p:spPr>
      </p:pic>
      <p:pic>
        <p:nvPicPr>
          <p:cNvPr id="221" name="Picture 220">
            <a:extLst>
              <a:ext uri="{FF2B5EF4-FFF2-40B4-BE49-F238E27FC236}">
                <a16:creationId xmlns:a16="http://schemas.microsoft.com/office/drawing/2014/main" id="{EC56D5E5-B8FB-3A2B-F79F-2D6075569FF5}"/>
              </a:ext>
            </a:extLst>
          </p:cNvPr>
          <p:cNvPicPr>
            <a:picLocks noChangeAspect="1"/>
          </p:cNvPicPr>
          <p:nvPr/>
        </p:nvPicPr>
        <p:blipFill>
          <a:blip r:embed="rId3"/>
          <a:srcRect b="17209"/>
          <a:stretch/>
        </p:blipFill>
        <p:spPr>
          <a:xfrm>
            <a:off x="907175" y="1063448"/>
            <a:ext cx="1377815" cy="1297182"/>
          </a:xfrm>
          <a:prstGeom prst="rect">
            <a:avLst/>
          </a:prstGeom>
        </p:spPr>
      </p:pic>
      <p:sp>
        <p:nvSpPr>
          <p:cNvPr id="218" name="Rectangle 217">
            <a:extLst>
              <a:ext uri="{FF2B5EF4-FFF2-40B4-BE49-F238E27FC236}">
                <a16:creationId xmlns:a16="http://schemas.microsoft.com/office/drawing/2014/main" id="{22ED1556-203B-3AA6-416F-D1949D58CAC5}"/>
              </a:ext>
            </a:extLst>
          </p:cNvPr>
          <p:cNvSpPr/>
          <p:nvPr/>
        </p:nvSpPr>
        <p:spPr>
          <a:xfrm>
            <a:off x="3231592" y="2731525"/>
            <a:ext cx="2842580"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9" name="Rectangle 218">
            <a:extLst>
              <a:ext uri="{FF2B5EF4-FFF2-40B4-BE49-F238E27FC236}">
                <a16:creationId xmlns:a16="http://schemas.microsoft.com/office/drawing/2014/main" id="{57B54A37-3ECC-EF25-CDC8-5F0CE9AC784F}"/>
              </a:ext>
            </a:extLst>
          </p:cNvPr>
          <p:cNvSpPr/>
          <p:nvPr/>
        </p:nvSpPr>
        <p:spPr>
          <a:xfrm>
            <a:off x="6195973" y="2680503"/>
            <a:ext cx="29209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0" name="Rectangle 219">
            <a:extLst>
              <a:ext uri="{FF2B5EF4-FFF2-40B4-BE49-F238E27FC236}">
                <a16:creationId xmlns:a16="http://schemas.microsoft.com/office/drawing/2014/main" id="{E1187982-604B-1528-EA21-24F00F28F4ED}"/>
              </a:ext>
            </a:extLst>
          </p:cNvPr>
          <p:cNvSpPr/>
          <p:nvPr/>
        </p:nvSpPr>
        <p:spPr>
          <a:xfrm>
            <a:off x="9263644" y="2674230"/>
            <a:ext cx="2410657"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a:t>
            </a:r>
            <a:endParaRPr lang="en-CA" dirty="0"/>
          </a:p>
        </p:txBody>
      </p:sp>
      <p:sp>
        <p:nvSpPr>
          <p:cNvPr id="217" name="Rectangle 216">
            <a:extLst>
              <a:ext uri="{FF2B5EF4-FFF2-40B4-BE49-F238E27FC236}">
                <a16:creationId xmlns:a16="http://schemas.microsoft.com/office/drawing/2014/main" id="{ED5B15EE-59A1-496C-D52A-80536B69341A}"/>
              </a:ext>
            </a:extLst>
          </p:cNvPr>
          <p:cNvSpPr/>
          <p:nvPr/>
        </p:nvSpPr>
        <p:spPr>
          <a:xfrm>
            <a:off x="373743" y="2731525"/>
            <a:ext cx="26964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229CCE33-844D-675D-D689-5A21227A2C85}"/>
              </a:ext>
            </a:extLst>
          </p:cNvPr>
          <p:cNvSpPr>
            <a:spLocks noGrp="1"/>
          </p:cNvSpPr>
          <p:nvPr>
            <p:ph type="title"/>
          </p:nvPr>
        </p:nvSpPr>
        <p:spPr/>
        <p:txBody>
          <a:bodyPr/>
          <a:lstStyle/>
          <a:p>
            <a:r>
              <a:rPr lang="es-ES" dirty="0">
                <a:solidFill>
                  <a:schemeClr val="bg1"/>
                </a:solidFill>
              </a:rPr>
              <a:t>Acontecimientos Históricos </a:t>
            </a:r>
            <a:r>
              <a:rPr lang="es-ES" dirty="0"/>
              <a:t>Clave en Canadá</a:t>
            </a:r>
            <a:endParaRPr lang="en-CA" dirty="0"/>
          </a:p>
        </p:txBody>
      </p:sp>
      <p:pic>
        <p:nvPicPr>
          <p:cNvPr id="10" name="Picture 9">
            <a:extLst>
              <a:ext uri="{FF2B5EF4-FFF2-40B4-BE49-F238E27FC236}">
                <a16:creationId xmlns:a16="http://schemas.microsoft.com/office/drawing/2014/main" id="{E645E665-56A7-06A9-188F-70F487FD7A25}"/>
              </a:ext>
            </a:extLst>
          </p:cNvPr>
          <p:cNvPicPr>
            <a:picLocks noChangeAspect="1"/>
          </p:cNvPicPr>
          <p:nvPr/>
        </p:nvPicPr>
        <p:blipFill>
          <a:blip r:embed="rId4"/>
          <a:srcRect t="14877" b="5913"/>
          <a:stretch/>
        </p:blipFill>
        <p:spPr>
          <a:xfrm>
            <a:off x="3683274" y="4558537"/>
            <a:ext cx="2162528" cy="1623221"/>
          </a:xfrm>
          <a:prstGeom prst="rect">
            <a:avLst/>
          </a:prstGeom>
        </p:spPr>
      </p:pic>
      <p:pic>
        <p:nvPicPr>
          <p:cNvPr id="12" name="Picture 11">
            <a:extLst>
              <a:ext uri="{FF2B5EF4-FFF2-40B4-BE49-F238E27FC236}">
                <a16:creationId xmlns:a16="http://schemas.microsoft.com/office/drawing/2014/main" id="{659CA346-72AD-BD2C-492A-A21576078675}"/>
              </a:ext>
            </a:extLst>
          </p:cNvPr>
          <p:cNvPicPr>
            <a:picLocks noChangeAspect="1"/>
          </p:cNvPicPr>
          <p:nvPr/>
        </p:nvPicPr>
        <p:blipFill>
          <a:blip r:embed="rId5"/>
          <a:srcRect t="-184" b="53720"/>
          <a:stretch/>
        </p:blipFill>
        <p:spPr>
          <a:xfrm>
            <a:off x="489069" y="4558537"/>
            <a:ext cx="2520144" cy="1513666"/>
          </a:xfrm>
          <a:prstGeom prst="rect">
            <a:avLst/>
          </a:prstGeom>
        </p:spPr>
      </p:pic>
      <p:sp>
        <p:nvSpPr>
          <p:cNvPr id="13" name="AutoShape 3">
            <a:extLst>
              <a:ext uri="{FF2B5EF4-FFF2-40B4-BE49-F238E27FC236}">
                <a16:creationId xmlns:a16="http://schemas.microsoft.com/office/drawing/2014/main" id="{D11EC6F2-EC90-0D99-B6C9-01D497781296}"/>
              </a:ext>
            </a:extLst>
          </p:cNvPr>
          <p:cNvSpPr/>
          <p:nvPr/>
        </p:nvSpPr>
        <p:spPr>
          <a:xfrm flipV="1">
            <a:off x="628888" y="2389216"/>
            <a:ext cx="11063834" cy="30490"/>
          </a:xfrm>
          <a:prstGeom prst="line">
            <a:avLst/>
          </a:prstGeom>
          <a:ln w="152400" cap="flat">
            <a:solidFill>
              <a:srgbClr val="FFC000"/>
            </a:solidFill>
            <a:prstDash val="solid"/>
            <a:headEnd type="none" w="sm" len="sm"/>
            <a:tailEnd type="none" w="sm" len="sm"/>
          </a:ln>
        </p:spPr>
        <p:txBody>
          <a:bodyPr/>
          <a:lstStyle/>
          <a:p>
            <a:endParaRPr lang="en-CA" dirty="0"/>
          </a:p>
        </p:txBody>
      </p:sp>
      <p:sp>
        <p:nvSpPr>
          <p:cNvPr id="25" name="Freeform 15">
            <a:extLst>
              <a:ext uri="{FF2B5EF4-FFF2-40B4-BE49-F238E27FC236}">
                <a16:creationId xmlns:a16="http://schemas.microsoft.com/office/drawing/2014/main" id="{7D8ECCC6-1E75-A014-20ED-1890F85A45FB}"/>
              </a:ext>
            </a:extLst>
          </p:cNvPr>
          <p:cNvSpPr/>
          <p:nvPr/>
        </p:nvSpPr>
        <p:spPr>
          <a:xfrm>
            <a:off x="1374506" y="2500259"/>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107" name="TextBox 102">
            <a:extLst>
              <a:ext uri="{FF2B5EF4-FFF2-40B4-BE49-F238E27FC236}">
                <a16:creationId xmlns:a16="http://schemas.microsoft.com/office/drawing/2014/main" id="{7B5BE892-16B1-6644-AD55-E63EE5A66DB9}"/>
              </a:ext>
            </a:extLst>
          </p:cNvPr>
          <p:cNvSpPr txBox="1"/>
          <p:nvPr/>
        </p:nvSpPr>
        <p:spPr>
          <a:xfrm>
            <a:off x="615570" y="1438424"/>
            <a:ext cx="173674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1944</a:t>
            </a:r>
            <a:endParaRPr lang="en-US" sz="28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endParaRPr>
          </a:p>
        </p:txBody>
      </p:sp>
      <p:sp>
        <p:nvSpPr>
          <p:cNvPr id="108" name="TextBox 102">
            <a:extLst>
              <a:ext uri="{FF2B5EF4-FFF2-40B4-BE49-F238E27FC236}">
                <a16:creationId xmlns:a16="http://schemas.microsoft.com/office/drawing/2014/main" id="{6F34D4B7-07D5-9EC3-2F64-0EA3A0519A0D}"/>
              </a:ext>
            </a:extLst>
          </p:cNvPr>
          <p:cNvSpPr txBox="1"/>
          <p:nvPr/>
        </p:nvSpPr>
        <p:spPr>
          <a:xfrm>
            <a:off x="295185" y="2733900"/>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PC 1003</a:t>
            </a:r>
          </a:p>
        </p:txBody>
      </p:sp>
      <p:sp>
        <p:nvSpPr>
          <p:cNvPr id="109" name="TextBox 103">
            <a:extLst>
              <a:ext uri="{FF2B5EF4-FFF2-40B4-BE49-F238E27FC236}">
                <a16:creationId xmlns:a16="http://schemas.microsoft.com/office/drawing/2014/main" id="{F24D16EC-67C2-6527-4E36-E157B1DF4AA4}"/>
              </a:ext>
            </a:extLst>
          </p:cNvPr>
          <p:cNvSpPr txBox="1"/>
          <p:nvPr/>
        </p:nvSpPr>
        <p:spPr>
          <a:xfrm>
            <a:off x="373743" y="3268778"/>
            <a:ext cx="2719028" cy="1179810"/>
          </a:xfrm>
          <a:prstGeom prst="rect">
            <a:avLst/>
          </a:prstGeom>
        </p:spPr>
        <p:txBody>
          <a:bodyPr wrap="square" lIns="0" tIns="0" rIns="0" bIns="0" rtlCol="0" anchor="t">
            <a:spAutoFit/>
          </a:bodyPr>
          <a:lstStyle/>
          <a:p>
            <a:pPr algn="ctr">
              <a:lnSpc>
                <a:spcPts val="2340"/>
              </a:lnSpc>
            </a:pPr>
            <a:r>
              <a:rPr lang="es-E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Negociación Colectiva Obligatoria y Certificación Sindical</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27" name="TextBox 102">
            <a:extLst>
              <a:ext uri="{FF2B5EF4-FFF2-40B4-BE49-F238E27FC236}">
                <a16:creationId xmlns:a16="http://schemas.microsoft.com/office/drawing/2014/main" id="{14921FE4-EE86-9EA3-EBF2-E45A4F8F959F}"/>
              </a:ext>
            </a:extLst>
          </p:cNvPr>
          <p:cNvSpPr txBox="1"/>
          <p:nvPr/>
        </p:nvSpPr>
        <p:spPr>
          <a:xfrm>
            <a:off x="3748904" y="1404169"/>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1946</a:t>
            </a:r>
          </a:p>
        </p:txBody>
      </p:sp>
      <p:sp>
        <p:nvSpPr>
          <p:cNvPr id="128" name="TextBox 102">
            <a:extLst>
              <a:ext uri="{FF2B5EF4-FFF2-40B4-BE49-F238E27FC236}">
                <a16:creationId xmlns:a16="http://schemas.microsoft.com/office/drawing/2014/main" id="{5C8B2AB1-70A5-98C5-ECDD-C2EA8AE0B4C1}"/>
              </a:ext>
            </a:extLst>
          </p:cNvPr>
          <p:cNvSpPr txBox="1"/>
          <p:nvPr/>
        </p:nvSpPr>
        <p:spPr>
          <a:xfrm>
            <a:off x="3401582" y="2766089"/>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Rand Act</a:t>
            </a:r>
          </a:p>
        </p:txBody>
      </p:sp>
      <p:sp>
        <p:nvSpPr>
          <p:cNvPr id="129" name="TextBox 103">
            <a:extLst>
              <a:ext uri="{FF2B5EF4-FFF2-40B4-BE49-F238E27FC236}">
                <a16:creationId xmlns:a16="http://schemas.microsoft.com/office/drawing/2014/main" id="{301EC436-C3C0-C0F6-4427-C1E348E08A0D}"/>
              </a:ext>
            </a:extLst>
          </p:cNvPr>
          <p:cNvSpPr txBox="1"/>
          <p:nvPr/>
        </p:nvSpPr>
        <p:spPr>
          <a:xfrm>
            <a:off x="3488284" y="3268778"/>
            <a:ext cx="2468651" cy="1179810"/>
          </a:xfrm>
          <a:prstGeom prst="rect">
            <a:avLst/>
          </a:prstGeom>
        </p:spPr>
        <p:txBody>
          <a:bodyPr wrap="square" lIns="0" tIns="0" rIns="0" bIns="0" rtlCol="0" anchor="t">
            <a:spAutoFit/>
          </a:bodyPr>
          <a:lstStyle/>
          <a:p>
            <a:pPr algn="ctr">
              <a:lnSpc>
                <a:spcPts val="2340"/>
              </a:lnSpc>
            </a:pPr>
            <a:r>
              <a:rPr lang="es-E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El Arbitraje Pone Fin a la Huelga de Ford Motor en Windsor, Ontario</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61" name="TextBox 102">
            <a:extLst>
              <a:ext uri="{FF2B5EF4-FFF2-40B4-BE49-F238E27FC236}">
                <a16:creationId xmlns:a16="http://schemas.microsoft.com/office/drawing/2014/main" id="{42AA4347-91F4-FA04-F561-518F4BC2BE4B}"/>
              </a:ext>
            </a:extLst>
          </p:cNvPr>
          <p:cNvSpPr txBox="1"/>
          <p:nvPr/>
        </p:nvSpPr>
        <p:spPr>
          <a:xfrm>
            <a:off x="9507196" y="1411593"/>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2005</a:t>
            </a:r>
          </a:p>
        </p:txBody>
      </p:sp>
      <p:sp>
        <p:nvSpPr>
          <p:cNvPr id="162" name="TextBox 102">
            <a:extLst>
              <a:ext uri="{FF2B5EF4-FFF2-40B4-BE49-F238E27FC236}">
                <a16:creationId xmlns:a16="http://schemas.microsoft.com/office/drawing/2014/main" id="{858B8762-FA4E-A36A-07EA-B20DBD91700A}"/>
              </a:ext>
            </a:extLst>
          </p:cNvPr>
          <p:cNvSpPr txBox="1"/>
          <p:nvPr/>
        </p:nvSpPr>
        <p:spPr>
          <a:xfrm>
            <a:off x="9041266" y="2745343"/>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144</a:t>
            </a:r>
          </a:p>
        </p:txBody>
      </p:sp>
      <p:sp>
        <p:nvSpPr>
          <p:cNvPr id="163" name="TextBox 103">
            <a:extLst>
              <a:ext uri="{FF2B5EF4-FFF2-40B4-BE49-F238E27FC236}">
                <a16:creationId xmlns:a16="http://schemas.microsoft.com/office/drawing/2014/main" id="{0AB8448E-146F-DEBB-1B4A-10356A9F023D}"/>
              </a:ext>
            </a:extLst>
          </p:cNvPr>
          <p:cNvSpPr txBox="1"/>
          <p:nvPr/>
        </p:nvSpPr>
        <p:spPr>
          <a:xfrm>
            <a:off x="9332993" y="3249379"/>
            <a:ext cx="2341308" cy="1474763"/>
          </a:xfrm>
          <a:prstGeom prst="rect">
            <a:avLst/>
          </a:prstGeom>
        </p:spPr>
        <p:txBody>
          <a:bodyPr wrap="square" lIns="0" tIns="0" rIns="0" bIns="0" rtlCol="0" anchor="t">
            <a:spAutoFit/>
          </a:bodyPr>
          <a:lstStyle/>
          <a:p>
            <a:pPr algn="ctr">
              <a:lnSpc>
                <a:spcPts val="2340"/>
              </a:lnSpc>
            </a:pPr>
            <a:r>
              <a:rPr lang="es-E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Se Implementó la Certificación Basada en Tarjetas en Ontario.</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78" name="TextBox 102">
            <a:extLst>
              <a:ext uri="{FF2B5EF4-FFF2-40B4-BE49-F238E27FC236}">
                <a16:creationId xmlns:a16="http://schemas.microsoft.com/office/drawing/2014/main" id="{D586324F-9BB5-F691-3755-A22E0DA47BFC}"/>
              </a:ext>
            </a:extLst>
          </p:cNvPr>
          <p:cNvSpPr txBox="1"/>
          <p:nvPr/>
        </p:nvSpPr>
        <p:spPr>
          <a:xfrm>
            <a:off x="6950005" y="1438424"/>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1970s</a:t>
            </a:r>
          </a:p>
        </p:txBody>
      </p:sp>
      <p:sp>
        <p:nvSpPr>
          <p:cNvPr id="179" name="TextBox 102">
            <a:extLst>
              <a:ext uri="{FF2B5EF4-FFF2-40B4-BE49-F238E27FC236}">
                <a16:creationId xmlns:a16="http://schemas.microsoft.com/office/drawing/2014/main" id="{4891E221-95B6-B049-2720-B9BBEDBA8835}"/>
              </a:ext>
            </a:extLst>
          </p:cNvPr>
          <p:cNvSpPr txBox="1"/>
          <p:nvPr/>
        </p:nvSpPr>
        <p:spPr>
          <a:xfrm>
            <a:off x="6394329" y="2754627"/>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10</a:t>
            </a:r>
          </a:p>
        </p:txBody>
      </p:sp>
      <p:sp>
        <p:nvSpPr>
          <p:cNvPr id="180" name="TextBox 103">
            <a:extLst>
              <a:ext uri="{FF2B5EF4-FFF2-40B4-BE49-F238E27FC236}">
                <a16:creationId xmlns:a16="http://schemas.microsoft.com/office/drawing/2014/main" id="{511DE7C6-1CDA-EFA8-080B-5B8F4D6CD87D}"/>
              </a:ext>
            </a:extLst>
          </p:cNvPr>
          <p:cNvSpPr txBox="1"/>
          <p:nvPr/>
        </p:nvSpPr>
        <p:spPr>
          <a:xfrm>
            <a:off x="6220908" y="3254695"/>
            <a:ext cx="2871702" cy="1474763"/>
          </a:xfrm>
          <a:prstGeom prst="rect">
            <a:avLst/>
          </a:prstGeom>
        </p:spPr>
        <p:txBody>
          <a:bodyPr wrap="square" lIns="0" tIns="0" rIns="0" bIns="0" rtlCol="0" anchor="t">
            <a:spAutoFit/>
          </a:bodyPr>
          <a:lstStyle/>
          <a:p>
            <a:pPr algn="ctr">
              <a:lnSpc>
                <a:spcPts val="2340"/>
              </a:lnSpc>
            </a:pPr>
            <a:r>
              <a:rPr lang="es-E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Se Permite el Uso de Chaquetas de Doble Botonadura para los Contratistas en Alberta.</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92" name="Freeform 15">
            <a:extLst>
              <a:ext uri="{FF2B5EF4-FFF2-40B4-BE49-F238E27FC236}">
                <a16:creationId xmlns:a16="http://schemas.microsoft.com/office/drawing/2014/main" id="{E949C7E5-F3E7-223B-9B33-9F9D44E1B154}"/>
              </a:ext>
            </a:extLst>
          </p:cNvPr>
          <p:cNvSpPr/>
          <p:nvPr/>
        </p:nvSpPr>
        <p:spPr>
          <a:xfrm>
            <a:off x="4537552" y="248901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04" name="Freeform 15">
            <a:extLst>
              <a:ext uri="{FF2B5EF4-FFF2-40B4-BE49-F238E27FC236}">
                <a16:creationId xmlns:a16="http://schemas.microsoft.com/office/drawing/2014/main" id="{CBE22E82-9DBF-862C-766D-74500ED9601A}"/>
              </a:ext>
            </a:extLst>
          </p:cNvPr>
          <p:cNvSpPr/>
          <p:nvPr/>
        </p:nvSpPr>
        <p:spPr>
          <a:xfrm>
            <a:off x="7698942" y="2473612"/>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16" name="Freeform 15">
            <a:extLst>
              <a:ext uri="{FF2B5EF4-FFF2-40B4-BE49-F238E27FC236}">
                <a16:creationId xmlns:a16="http://schemas.microsoft.com/office/drawing/2014/main" id="{E9AE44FE-4C75-37E3-A48E-BAC55252A8BD}"/>
              </a:ext>
            </a:extLst>
          </p:cNvPr>
          <p:cNvSpPr/>
          <p:nvPr/>
        </p:nvSpPr>
        <p:spPr>
          <a:xfrm>
            <a:off x="10272637" y="247650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pic>
        <p:nvPicPr>
          <p:cNvPr id="227" name="Picture 226">
            <a:extLst>
              <a:ext uri="{FF2B5EF4-FFF2-40B4-BE49-F238E27FC236}">
                <a16:creationId xmlns:a16="http://schemas.microsoft.com/office/drawing/2014/main" id="{B05248C2-AB11-3BBD-20B0-7D6A2F5026EB}"/>
              </a:ext>
            </a:extLst>
          </p:cNvPr>
          <p:cNvPicPr>
            <a:picLocks noChangeAspect="1"/>
          </p:cNvPicPr>
          <p:nvPr/>
        </p:nvPicPr>
        <p:blipFill>
          <a:blip r:embed="rId6">
            <a:clrChange>
              <a:clrFrom>
                <a:srgbClr val="F1F1F1"/>
              </a:clrFrom>
              <a:clrTo>
                <a:srgbClr val="F1F1F1">
                  <a:alpha val="0"/>
                </a:srgbClr>
              </a:clrTo>
            </a:clrChange>
          </a:blip>
          <a:stretch>
            <a:fillRect/>
          </a:stretch>
        </p:blipFill>
        <p:spPr>
          <a:xfrm>
            <a:off x="9255340" y="4783815"/>
            <a:ext cx="2418961" cy="1236844"/>
          </a:xfrm>
          <a:prstGeom prst="rect">
            <a:avLst/>
          </a:prstGeom>
        </p:spPr>
      </p:pic>
      <p:pic>
        <p:nvPicPr>
          <p:cNvPr id="229" name="Picture 228">
            <a:extLst>
              <a:ext uri="{FF2B5EF4-FFF2-40B4-BE49-F238E27FC236}">
                <a16:creationId xmlns:a16="http://schemas.microsoft.com/office/drawing/2014/main" id="{56695033-9645-6574-F7F6-2FBEA5F97F7F}"/>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rcRect l="14952"/>
          <a:stretch/>
        </p:blipFill>
        <p:spPr>
          <a:xfrm>
            <a:off x="6658860" y="4787460"/>
            <a:ext cx="2312736" cy="1488866"/>
          </a:xfrm>
          <a:prstGeom prst="rect">
            <a:avLst/>
          </a:prstGeom>
        </p:spPr>
      </p:pic>
      <p:sp>
        <p:nvSpPr>
          <p:cNvPr id="4" name="Footer Placeholder 1">
            <a:extLst>
              <a:ext uri="{FF2B5EF4-FFF2-40B4-BE49-F238E27FC236}">
                <a16:creationId xmlns:a16="http://schemas.microsoft.com/office/drawing/2014/main" id="{6D22CFEA-6D80-1422-8449-C5207D3B639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extLst>
      <p:ext uri="{BB962C8B-B14F-4D97-AF65-F5344CB8AC3E}">
        <p14:creationId xmlns:p14="http://schemas.microsoft.com/office/powerpoint/2010/main" val="1790760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Total de Miembros Activos Canadienses </a:t>
            </a:r>
            <a:r>
              <a:rPr lang="en-CA" dirty="0"/>
              <a:t>1984-2024</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3" name="Picture 2">
            <a:extLst>
              <a:ext uri="{FF2B5EF4-FFF2-40B4-BE49-F238E27FC236}">
                <a16:creationId xmlns:a16="http://schemas.microsoft.com/office/drawing/2014/main" id="{085E4073-A0E1-4F9E-B544-8416F1445C01}"/>
              </a:ext>
            </a:extLst>
          </p:cNvPr>
          <p:cNvPicPr>
            <a:picLocks noChangeAspect="1"/>
          </p:cNvPicPr>
          <p:nvPr/>
        </p:nvPicPr>
        <p:blipFill rotWithShape="1">
          <a:blip r:embed="rId5">
            <a:extLst>
              <a:ext uri="{28A0092B-C50C-407E-A947-70E740481C1C}">
                <a14:useLocalDpi xmlns:a14="http://schemas.microsoft.com/office/drawing/2010/main" val="0"/>
              </a:ext>
            </a:extLst>
          </a:blip>
          <a:srcRect l="1953" t="17892" r="2266" b="4391"/>
          <a:stretch/>
        </p:blipFill>
        <p:spPr>
          <a:xfrm>
            <a:off x="195323" y="1193872"/>
            <a:ext cx="11801354" cy="4543426"/>
          </a:xfrm>
          <a:prstGeom prst="rect">
            <a:avLst/>
          </a:prstGeom>
        </p:spPr>
      </p:pic>
      <p:sp>
        <p:nvSpPr>
          <p:cNvPr id="7" name="Footer Placeholder 1">
            <a:extLst>
              <a:ext uri="{FF2B5EF4-FFF2-40B4-BE49-F238E27FC236}">
                <a16:creationId xmlns:a16="http://schemas.microsoft.com/office/drawing/2014/main" id="{8249F83F-CE7B-4109-BF9A-6F264263856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0823149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464A70A-E4B4-62D4-71E3-773F48C24907}"/>
              </a:ext>
            </a:extLst>
          </p:cNvPr>
          <p:cNvGrpSpPr/>
          <p:nvPr/>
        </p:nvGrpSpPr>
        <p:grpSpPr>
          <a:xfrm>
            <a:off x="2174255" y="937185"/>
            <a:ext cx="7712433" cy="5173782"/>
            <a:chOff x="2174255" y="937185"/>
            <a:chExt cx="7712433" cy="5173782"/>
          </a:xfrm>
        </p:grpSpPr>
        <p:pic>
          <p:nvPicPr>
            <p:cNvPr id="8" name="Picture 7">
              <a:extLst>
                <a:ext uri="{FF2B5EF4-FFF2-40B4-BE49-F238E27FC236}">
                  <a16:creationId xmlns:a16="http://schemas.microsoft.com/office/drawing/2014/main" id="{08B0461F-92FE-C934-0CA5-DF8F18FC9F66}"/>
                </a:ext>
              </a:extLst>
            </p:cNvPr>
            <p:cNvPicPr>
              <a:picLocks noChangeAspect="1"/>
            </p:cNvPicPr>
            <p:nvPr/>
          </p:nvPicPr>
          <p:blipFill rotWithShape="1">
            <a:blip r:embed="rId4">
              <a:extLst>
                <a:ext uri="{28A0092B-C50C-407E-A947-70E740481C1C}">
                  <a14:useLocalDpi xmlns:a14="http://schemas.microsoft.com/office/drawing/2010/main" val="0"/>
                </a:ext>
              </a:extLst>
            </a:blip>
            <a:srcRect l="3832" t="93040" r="3028" b="2191"/>
            <a:stretch/>
          </p:blipFill>
          <p:spPr>
            <a:xfrm>
              <a:off x="2510780" y="5876499"/>
              <a:ext cx="7375908" cy="234468"/>
            </a:xfrm>
            <a:prstGeom prst="rect">
              <a:avLst/>
            </a:prstGeom>
          </p:spPr>
        </p:pic>
        <p:pic>
          <p:nvPicPr>
            <p:cNvPr id="10" name="Picture 9" descr="A graph showing a line graph&#10;&#10;AI-generated content may be incorrect.">
              <a:extLst>
                <a:ext uri="{FF2B5EF4-FFF2-40B4-BE49-F238E27FC236}">
                  <a16:creationId xmlns:a16="http://schemas.microsoft.com/office/drawing/2014/main" id="{7E9DDDD3-08F8-AB28-1E9F-4DF7072DC4CE}"/>
                </a:ext>
              </a:extLst>
            </p:cNvPr>
            <p:cNvPicPr>
              <a:picLocks noChangeAspect="1"/>
            </p:cNvPicPr>
            <p:nvPr/>
          </p:nvPicPr>
          <p:blipFill>
            <a:blip r:embed="rId5">
              <a:extLst>
                <a:ext uri="{28A0092B-C50C-407E-A947-70E740481C1C}">
                  <a14:useLocalDpi xmlns:a14="http://schemas.microsoft.com/office/drawing/2010/main" val="0"/>
                </a:ext>
              </a:extLst>
            </a:blip>
            <a:srcRect l="452" t="1872" r="982" b="11481"/>
            <a:stretch/>
          </p:blipFill>
          <p:spPr>
            <a:xfrm>
              <a:off x="2174255" y="937185"/>
              <a:ext cx="7619094" cy="4860499"/>
            </a:xfrm>
            <a:prstGeom prst="rect">
              <a:avLst/>
            </a:prstGeom>
          </p:spPr>
        </p:pic>
      </p:gr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17 </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ABFA929-F1A4-4D90-9626-7D22F2F7545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4" name="Rectangle 3">
            <a:extLst>
              <a:ext uri="{FF2B5EF4-FFF2-40B4-BE49-F238E27FC236}">
                <a16:creationId xmlns:a16="http://schemas.microsoft.com/office/drawing/2014/main" id="{35BA72EC-1743-DEE1-790F-4C842FEDCAC3}"/>
              </a:ext>
            </a:extLst>
          </p:cNvPr>
          <p:cNvSpPr/>
          <p:nvPr/>
        </p:nvSpPr>
        <p:spPr>
          <a:xfrm>
            <a:off x="3246858" y="91682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17,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38111E6-8BC9-497F-B809-5D39FDACA2D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F3EB0D53-FE58-4410-9507-82104CEF366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A9C25B39-432F-4034-B078-E6A6A1AA5B9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21D3C66-CF70-4424-BDFD-F9606BEB7C1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B9CCFA71-373E-402F-96CA-4B88460BFDE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882CCCCC-22B6-4EC3-820D-0EE83D1C0D6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2AE92FEE-2CEE-44E9-8F67-7B96DA3C61A4}"/>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85E5A87F-D07B-4BD2-B544-3721D329309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197698" y="3155034"/>
            <a:ext cx="826559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5" y="1661148"/>
            <a:ext cx="8265590" cy="4349909"/>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892418"/>
            <a:ext cx="8449563" cy="1107996"/>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 - </a:t>
            </a:r>
          </a:p>
          <a:p>
            <a:r>
              <a:rPr lang="es-ES" sz="2200" b="1" dirty="0">
                <a:latin typeface="Open Sans" panose="020B0606030504020204" pitchFamily="34" charset="0"/>
                <a:ea typeface="Open Sans" panose="020B0606030504020204" pitchFamily="34" charset="0"/>
                <a:cs typeface="Open Sans" panose="020B0606030504020204" pitchFamily="34" charset="0"/>
              </a:rPr>
              <a:t>Liderazgo</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125" y="1762431"/>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BD5493C-5704-4D31-9561-DDD102955C8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4939B60-4E7E-4BB4-949D-34C01146456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09653FD-3AA8-455A-9E91-CDF427F7A25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5047CC2A-D695-4C07-A230-B46960DB713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23DD6F19-1706-4EC5-9BA8-4F514B95B06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BF806175-FBBB-4279-81F5-4FEC9E37F69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CE9F930D-9FCF-4C2D-84E1-25A7E097D8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0EC51603-B634-492A-8214-5D617543A8F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6" name="Footer Placeholder 1">
            <a:extLst>
              <a:ext uri="{FF2B5EF4-FFF2-40B4-BE49-F238E27FC236}">
                <a16:creationId xmlns:a16="http://schemas.microsoft.com/office/drawing/2014/main" id="{5B11E4CB-D6B0-43DC-BE8F-E669193C167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Práctica la Escucha Activa -</a:t>
            </a:r>
            <a:r>
              <a:rPr lang="es-ES" dirty="0"/>
              <a:t> Escenario 1: No Tenemos Voz</a:t>
            </a:r>
            <a:endParaRPr lang="en-CA" dirty="0"/>
          </a:p>
        </p:txBody>
      </p:sp>
      <p:pic>
        <p:nvPicPr>
          <p:cNvPr id="10" name="Picture 9" descr="A group of men with a speech bubble&#10;&#10;AI-generated content may be incorrect.">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7" cy="4962561"/>
          </a:xfrm>
          <a:prstGeom prst="rect">
            <a:avLst/>
          </a:prstGeom>
        </p:spPr>
      </p:pic>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0141B75-9ACE-4B98-BFA9-D9E1C058B90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2: </a:t>
            </a:r>
            <a:r>
              <a:rPr lang="es-ES" dirty="0"/>
              <a:t>Nuestro Sindicato No Me Respalda </a:t>
            </a:r>
            <a:endParaRPr lang="en-CA" dirty="0"/>
          </a:p>
        </p:txBody>
      </p:sp>
      <p:pic>
        <p:nvPicPr>
          <p:cNvPr id="16" name="Picture 15" descr="A person with his hands on his chest&#10;&#10;AI-generated content may be incorrect.">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pic>
        <p:nvPicPr>
          <p:cNvPr id="6" name="Picture 5">
            <a:extLst>
              <a:ext uri="{FF2B5EF4-FFF2-40B4-BE49-F238E27FC236}">
                <a16:creationId xmlns:a16="http://schemas.microsoft.com/office/drawing/2014/main" id="{89989EC7-3C60-409C-BF25-8EF524A2E81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2E2C18D-AD0A-4B1E-B4F3-DF84DA02B7D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894469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E4E54806-7098-4927-9552-268C4150BA4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3: </a:t>
            </a:r>
            <a:r>
              <a:rPr lang="es-ES" dirty="0"/>
              <a:t>No Lograron Darles Prioridad a Nuestros Intereses </a:t>
            </a:r>
            <a:endParaRPr lang="en-CA" dirty="0"/>
          </a:p>
        </p:txBody>
      </p:sp>
      <p:pic>
        <p:nvPicPr>
          <p:cNvPr id="7" name="Picture 6" descr="A cartoon of an old person&#10;&#10;AI-generated content may be incorrect.">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6F58C4D-425A-494C-BCAB-5E169358F2C4}"/>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31415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07F5555-99F8-4588-85DA-643792E4253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pic>
        <p:nvPicPr>
          <p:cNvPr id="21" name="Picture 20">
            <a:extLst>
              <a:ext uri="{FF2B5EF4-FFF2-40B4-BE49-F238E27FC236}">
                <a16:creationId xmlns:a16="http://schemas.microsoft.com/office/drawing/2014/main" id="{FDCB6011-C8EF-4DC9-A43D-E266357DC48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8F16E203-8068-44C3-8958-165D2B2FB684}"/>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B329B524-D167-4C16-BA75-262AC0D0F645}"/>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ACC3ADA7-EB0B-4DA3-9096-C2538D4E0845}"/>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ABE3B4EA-0919-4AC0-8EE9-8D4274432C34}"/>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17F8A9C8-5820-4921-BE43-559310307DAB}"/>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F56013CE-AAA6-4F90-B0A2-1BC4D9887423}"/>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A280A0F1-09B4-4C21-97DB-D2169520CA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35" name="Picture 34">
            <a:extLst>
              <a:ext uri="{FF2B5EF4-FFF2-40B4-BE49-F238E27FC236}">
                <a16:creationId xmlns:a16="http://schemas.microsoft.com/office/drawing/2014/main" id="{369A6C37-E3F3-44DC-8892-3CD5ED0B95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36" name="Picture 35">
            <a:extLst>
              <a:ext uri="{FF2B5EF4-FFF2-40B4-BE49-F238E27FC236}">
                <a16:creationId xmlns:a16="http://schemas.microsoft.com/office/drawing/2014/main" id="{019085AB-2F5E-4FE4-8FA8-D0224E3881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7" name="Picture 36">
            <a:extLst>
              <a:ext uri="{FF2B5EF4-FFF2-40B4-BE49-F238E27FC236}">
                <a16:creationId xmlns:a16="http://schemas.microsoft.com/office/drawing/2014/main" id="{E2B0709C-A19D-4653-A959-5447800BD5E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9" name="TextBox 38">
            <a:extLst>
              <a:ext uri="{FF2B5EF4-FFF2-40B4-BE49-F238E27FC236}">
                <a16:creationId xmlns:a16="http://schemas.microsoft.com/office/drawing/2014/main" id="{28DC0B3C-F40B-43F7-A968-7A88717AA2CB}"/>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41" name="Picture 40">
            <a:extLst>
              <a:ext uri="{FF2B5EF4-FFF2-40B4-BE49-F238E27FC236}">
                <a16:creationId xmlns:a16="http://schemas.microsoft.com/office/drawing/2014/main" id="{53CE6C98-796B-4FDA-A2A0-245B2E41F6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sp>
        <p:nvSpPr>
          <p:cNvPr id="42" name="TextBox 41">
            <a:extLst>
              <a:ext uri="{FF2B5EF4-FFF2-40B4-BE49-F238E27FC236}">
                <a16:creationId xmlns:a16="http://schemas.microsoft.com/office/drawing/2014/main" id="{528B3D3B-EE57-4544-8346-20B38754F8EB}"/>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A999A531-352C-4B58-B9C6-1F24D824931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
        <p:nvSpPr>
          <p:cNvPr id="22" name="Footer Placeholder 1">
            <a:extLst>
              <a:ext uri="{FF2B5EF4-FFF2-40B4-BE49-F238E27FC236}">
                <a16:creationId xmlns:a16="http://schemas.microsoft.com/office/drawing/2014/main" id="{41BE6201-591A-4E34-9639-B21837B4507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39C7F0D-A795-40BE-9A29-AE687FF614E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0A59FA21-E2C0-411B-9577-83D09630D44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6" name="Picture 2">
            <a:extLst>
              <a:ext uri="{FF2B5EF4-FFF2-40B4-BE49-F238E27FC236}">
                <a16:creationId xmlns:a16="http://schemas.microsoft.com/office/drawing/2014/main" id="{D79E54C2-CA2F-417A-B6A6-DD2028FA35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1940</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1FBCB14-075D-4134-9784-39315A71868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4" name="Picture 2">
            <a:extLst>
              <a:ext uri="{FF2B5EF4-FFF2-40B4-BE49-F238E27FC236}">
                <a16:creationId xmlns:a16="http://schemas.microsoft.com/office/drawing/2014/main" id="{1C1ADBE5-DBA3-4AF6-8D57-C54CF20387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1940</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TextBox 15">
            <a:extLst>
              <a:ext uri="{FF2B5EF4-FFF2-40B4-BE49-F238E27FC236}">
                <a16:creationId xmlns:a16="http://schemas.microsoft.com/office/drawing/2014/main" id="{9F29A146-CAFD-4D58-83CE-8FB4AE55D70B}"/>
              </a:ext>
            </a:extLst>
          </p:cNvPr>
          <p:cNvSpPr txBox="1"/>
          <p:nvPr/>
        </p:nvSpPr>
        <p:spPr>
          <a:xfrm>
            <a:off x="1914116" y="1850368"/>
            <a:ext cx="9407473"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la década de 1940?</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F11A095C-168D-40B6-8952-7626FD722A45}"/>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8" name="Rectangle: Rounded Corners 17">
            <a:extLst>
              <a:ext uri="{FF2B5EF4-FFF2-40B4-BE49-F238E27FC236}">
                <a16:creationId xmlns:a16="http://schemas.microsoft.com/office/drawing/2014/main" id="{D12E6673-ECB1-4CC9-954F-1A0A22D24C9A}"/>
              </a:ext>
            </a:extLst>
          </p:cNvPr>
          <p:cNvSpPr/>
          <p:nvPr/>
        </p:nvSpPr>
        <p:spPr>
          <a:xfrm>
            <a:off x="3122197" y="3983197"/>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9" name="Rectangle: Rounded Corners 18">
            <a:extLst>
              <a:ext uri="{FF2B5EF4-FFF2-40B4-BE49-F238E27FC236}">
                <a16:creationId xmlns:a16="http://schemas.microsoft.com/office/drawing/2014/main" id="{A93D8DF9-77EB-4CD9-98C5-E74A72C9CE4F}"/>
              </a:ext>
            </a:extLst>
          </p:cNvPr>
          <p:cNvSpPr/>
          <p:nvPr/>
        </p:nvSpPr>
        <p:spPr>
          <a:xfrm>
            <a:off x="3122197" y="2992440"/>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0" name="Rectangle: Rounded Corners 19">
            <a:extLst>
              <a:ext uri="{FF2B5EF4-FFF2-40B4-BE49-F238E27FC236}">
                <a16:creationId xmlns:a16="http://schemas.microsoft.com/office/drawing/2014/main" id="{97CE631F-97E9-4EE5-BC7D-E3C8F64E38E4}"/>
              </a:ext>
            </a:extLst>
          </p:cNvPr>
          <p:cNvSpPr/>
          <p:nvPr/>
        </p:nvSpPr>
        <p:spPr>
          <a:xfrm>
            <a:off x="5933133" y="3992999"/>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Rectangle: Rounded Corners 20">
            <a:extLst>
              <a:ext uri="{FF2B5EF4-FFF2-40B4-BE49-F238E27FC236}">
                <a16:creationId xmlns:a16="http://schemas.microsoft.com/office/drawing/2014/main" id="{3E08AA6B-4960-4670-BE9A-73136ACE9215}"/>
              </a:ext>
            </a:extLst>
          </p:cNvPr>
          <p:cNvSpPr/>
          <p:nvPr/>
        </p:nvSpPr>
        <p:spPr>
          <a:xfrm>
            <a:off x="5933133" y="2997280"/>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7FBA0395-DAC9-4ED8-8FBA-D5E1F464AA02}"/>
              </a:ext>
            </a:extLst>
          </p:cNvPr>
          <p:cNvSpPr txBox="1"/>
          <p:nvPr/>
        </p:nvSpPr>
        <p:spPr>
          <a:xfrm>
            <a:off x="3406621" y="3121807"/>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12%</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677F8736-DDE7-4BBA-B581-889EB706F04B}"/>
              </a:ext>
            </a:extLst>
          </p:cNvPr>
          <p:cNvSpPr txBox="1"/>
          <p:nvPr/>
        </p:nvSpPr>
        <p:spPr>
          <a:xfrm>
            <a:off x="6320161" y="3140002"/>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53%</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5AA036FB-7B34-462F-B391-57388D9C8D00}"/>
              </a:ext>
            </a:extLst>
          </p:cNvPr>
          <p:cNvSpPr txBox="1"/>
          <p:nvPr/>
        </p:nvSpPr>
        <p:spPr>
          <a:xfrm>
            <a:off x="3429637" y="4085224"/>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70%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928B9B5E-E0DD-433E-ACFB-A12C91A18110}"/>
              </a:ext>
            </a:extLst>
          </p:cNvPr>
          <p:cNvSpPr txBox="1"/>
          <p:nvPr/>
        </p:nvSpPr>
        <p:spPr>
          <a:xfrm>
            <a:off x="6317138" y="4086755"/>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 descr="Flag of Canada - Wikipedia">
            <a:extLst>
              <a:ext uri="{FF2B5EF4-FFF2-40B4-BE49-F238E27FC236}">
                <a16:creationId xmlns:a16="http://schemas.microsoft.com/office/drawing/2014/main" id="{505D4946-93C7-41BE-B950-0CBFC6BB4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7" name="Footer Placeholder 1">
            <a:extLst>
              <a:ext uri="{FF2B5EF4-FFF2-40B4-BE49-F238E27FC236}">
                <a16:creationId xmlns:a16="http://schemas.microsoft.com/office/drawing/2014/main" id="{FC619768-F2EE-478C-9720-0B59FEC5B85C}"/>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0369148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135</TotalTime>
  <Words>14010</Words>
  <Application>Microsoft Office PowerPoint</Application>
  <PresentationFormat>Widescreen</PresentationFormat>
  <Paragraphs>697</Paragraphs>
  <Slides>44</Slides>
  <Notes>44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44</vt:i4>
      </vt:variant>
    </vt:vector>
  </HeadingPairs>
  <TitlesOfParts>
    <vt:vector size="55"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- 1940</vt:lpstr>
      <vt:lpstr>Participación en el Mercado - 1940</vt:lpstr>
      <vt:lpstr>Cuota de Mercado Canadiense - 1940</vt:lpstr>
      <vt:lpstr>Cuota de Mercado Canadiense - 1940</vt:lpstr>
      <vt:lpstr>Participación en el Mercado - 2024</vt:lpstr>
      <vt:lpstr>Participación en el Mercado - 2024</vt:lpstr>
      <vt:lpstr>Cuota de Mercado Canadiense - 2024</vt:lpstr>
      <vt:lpstr>Cuota de Mercado Canadiense - 2024</vt:lpstr>
      <vt:lpstr>Tendencia del Total de Afiliados</vt:lpstr>
      <vt:lpstr>Porcentaje de Trabajadores de la Construcción Afiliados a Algún  Sindicato en EE. UU.</vt:lpstr>
      <vt:lpstr>Acontecimientos Históricos Clave en Canadá</vt:lpstr>
      <vt:lpstr>Total de Miembros Activos Canadienses 1984-2024</vt:lpstr>
      <vt:lpstr>Tendencia de Afiliación del Concejo Distrital 17 </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Práctica la Escucha Activa - Escenario 1: No Tenemos Voz</vt:lpstr>
      <vt:lpstr>Escenario 2: Nuestro Sindicato No Me Respalda </vt:lpstr>
      <vt:lpstr>Escenario 3: No Lograron Darles Prioridad a Nuestros Intereses </vt:lpstr>
      <vt:lpstr>Etapa 4: Desarrollo de Una Organización más Fuerte</vt:lpstr>
      <vt:lpstr>PowerPoint Presentation</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26</cp:revision>
  <dcterms:created xsi:type="dcterms:W3CDTF">2024-09-19T19:34:13Z</dcterms:created>
  <dcterms:modified xsi:type="dcterms:W3CDTF">2026-03-23T14:50:27Z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