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63167" autoAdjust="0"/>
  </p:normalViewPr>
  <p:slideViewPr>
    <p:cSldViewPr snapToGrid="0" showGuides="1">
      <p:cViewPr varScale="1">
        <p:scale>
          <a:sx n="63" d="100"/>
          <a:sy n="63" d="100"/>
        </p:scale>
        <p:origin x="2064"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06’s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Leadership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27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F859DDAE-125A-4154-8828-E0A3E928F96A}"/>
              </a:ext>
            </a:extLst>
          </p:cNvPr>
          <p:cNvSpPr txBox="1"/>
          <p:nvPr/>
        </p:nvSpPr>
        <p:spPr>
          <a:xfrm>
            <a:off x="10943623" y="3756353"/>
            <a:ext cx="1102073"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66FCFF24-62F2-47DA-A283-1CDA7B5337F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742C3C98-1C34-484A-90DE-0C61521F000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3989C0C0-FEF7-4165-B539-218F6C1403C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D2326E5-0800-49B1-B341-ECBBFE89396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06 </a:t>
            </a:r>
            <a:r>
              <a:rPr lang="en-CA" dirty="0"/>
              <a:t>Membership Trend</a:t>
            </a:r>
          </a:p>
        </p:txBody>
      </p:sp>
      <p:sp>
        <p:nvSpPr>
          <p:cNvPr id="9" name="Footer Placeholder 1">
            <a:extLst>
              <a:ext uri="{FF2B5EF4-FFF2-40B4-BE49-F238E27FC236}">
                <a16:creationId xmlns:a16="http://schemas.microsoft.com/office/drawing/2014/main" id="{58AADD3C-833C-4B18-836E-D9A619F0506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4FF59908-8FE1-7286-19D9-018EB589CC18}"/>
              </a:ext>
            </a:extLst>
          </p:cNvPr>
          <p:cNvGrpSpPr/>
          <p:nvPr/>
        </p:nvGrpSpPr>
        <p:grpSpPr>
          <a:xfrm>
            <a:off x="1838324" y="906452"/>
            <a:ext cx="7639307" cy="5170024"/>
            <a:chOff x="1838324" y="906452"/>
            <a:chExt cx="7639307" cy="5170024"/>
          </a:xfrm>
        </p:grpSpPr>
        <p:pic>
          <p:nvPicPr>
            <p:cNvPr id="3" name="Picture 2" descr="A line graph showing the number of members&#10;&#10;AI-generated content may be incorrect.">
              <a:extLst>
                <a:ext uri="{FF2B5EF4-FFF2-40B4-BE49-F238E27FC236}">
                  <a16:creationId xmlns:a16="http://schemas.microsoft.com/office/drawing/2014/main" id="{2DAEEDC2-FEDE-A96C-27AF-2146FFD048B3}"/>
                </a:ext>
              </a:extLst>
            </p:cNvPr>
            <p:cNvPicPr>
              <a:picLocks noChangeAspect="1"/>
            </p:cNvPicPr>
            <p:nvPr/>
          </p:nvPicPr>
          <p:blipFill>
            <a:blip r:embed="rId5">
              <a:extLst>
                <a:ext uri="{28A0092B-C50C-407E-A947-70E740481C1C}">
                  <a14:useLocalDpi xmlns:a14="http://schemas.microsoft.com/office/drawing/2010/main" val="0"/>
                </a:ext>
              </a:extLst>
            </a:blip>
            <a:srcRect l="744" t="1785" r="990" b="11111"/>
            <a:stretch/>
          </p:blipFill>
          <p:spPr>
            <a:xfrm>
              <a:off x="1838324" y="906452"/>
              <a:ext cx="7600950" cy="4889341"/>
            </a:xfrm>
            <a:prstGeom prst="rect">
              <a:avLst/>
            </a:prstGeom>
          </p:spPr>
        </p:pic>
        <p:pic>
          <p:nvPicPr>
            <p:cNvPr id="4" name="Picture 3">
              <a:extLst>
                <a:ext uri="{FF2B5EF4-FFF2-40B4-BE49-F238E27FC236}">
                  <a16:creationId xmlns:a16="http://schemas.microsoft.com/office/drawing/2014/main" id="{85DF471E-570F-4D2C-2E57-6C68241AA58D}"/>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796"/>
            <a:stretch/>
          </p:blipFill>
          <p:spPr>
            <a:xfrm>
              <a:off x="2079901" y="5813735"/>
              <a:ext cx="7397730" cy="26274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D5E41F85-F5A8-4ADF-86C3-14C0A5035C9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48E46374-6CE0-4768-BBBE-26948080D42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88CE3054-E520-42DE-9A73-CB1AB61A6D2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53B070DC-4292-48F0-A8CE-CEBCFB99115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FD4E5698-A5AA-4EC4-9B06-2A10A233993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TO</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YOU</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7571C116-6934-4D35-B4C7-F11CEDE44BD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0D05F02-1243-47CB-AF25-255246779D7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3BCFEB96-B003-4774-BE58-58B1D2D0EBA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538AB085-58C6-4DC0-A153-274830B36EB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5530F614-1E6A-4056-B99B-02A84BE8C24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B1F28E9-E682-4615-BEA9-8A988355998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C4B6879C-6207-4E92-BFB0-96E23CF4BF8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0DE16A0F-0E43-4A0E-9EE0-74D6C7CDEEE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0D201714-6D6D-46C6-93A8-411500BE668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50959"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70699"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92807"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 - Leadership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591021" cy="2591021"/>
          </a:xfrm>
          <a:prstGeom prst="rect">
            <a:avLst/>
          </a:prstGeom>
        </p:spPr>
      </p:pic>
      <p:sp>
        <p:nvSpPr>
          <p:cNvPr id="13" name="Footer Placeholder 1">
            <a:extLst>
              <a:ext uri="{FF2B5EF4-FFF2-40B4-BE49-F238E27FC236}">
                <a16:creationId xmlns:a16="http://schemas.microsoft.com/office/drawing/2014/main" id="{7F14E7AD-7F56-410D-9505-A6EB1E96473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DDB044AC-6900-4C16-9023-9321F89A722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1" name="Picture 10">
            <a:extLst>
              <a:ext uri="{FF2B5EF4-FFF2-40B4-BE49-F238E27FC236}">
                <a16:creationId xmlns:a16="http://schemas.microsoft.com/office/drawing/2014/main" id="{3C928D3C-332B-48C4-BA0D-CA25B54B953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831EE22-3659-44EE-9A23-05C6937A3AE5}"/>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F412F101-80E8-43D7-A929-1BCDB64148A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D8FD5B42-DC67-40B2-8E2A-EA1563764400}"/>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08286083-543C-4323-9A55-F093B15F432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287405C0-A19F-41B3-AED3-C04BB2D81B5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8" name="Picture 7">
            <a:extLst>
              <a:ext uri="{FF2B5EF4-FFF2-40B4-BE49-F238E27FC236}">
                <a16:creationId xmlns:a16="http://schemas.microsoft.com/office/drawing/2014/main" id="{33373047-535B-4A63-94A0-D1CCAC275B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42A8CE28-AE39-4434-A724-A051D56E872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60F6121-F2DC-410B-859C-A7BEC50A5D2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F5AA7C5D-8B68-4820-AC8B-8D6547BC525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22C9140-A69E-4362-BE5F-E95C6203BC4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sp>
        <p:nvSpPr>
          <p:cNvPr id="21" name="Rectangle: Rounded Corners 20">
            <a:extLst>
              <a:ext uri="{FF2B5EF4-FFF2-40B4-BE49-F238E27FC236}">
                <a16:creationId xmlns:a16="http://schemas.microsoft.com/office/drawing/2014/main" id="{09FD34AE-4E42-4A6E-9BC2-CBAD4346D6E2}"/>
              </a:ext>
            </a:extLst>
          </p:cNvPr>
          <p:cNvSpPr/>
          <p:nvPr/>
        </p:nvSpPr>
        <p:spPr>
          <a:xfrm>
            <a:off x="5442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41F6265C-F05E-42C0-AA26-C269F4182EE7}"/>
              </a:ext>
            </a:extLst>
          </p:cNvPr>
          <p:cNvSpPr txBox="1"/>
          <p:nvPr/>
        </p:nvSpPr>
        <p:spPr>
          <a:xfrm>
            <a:off x="6466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8E15C8CD-AB97-4E9D-A6DA-90C6BE876CD0}"/>
              </a:ext>
            </a:extLst>
          </p:cNvPr>
          <p:cNvSpPr txBox="1"/>
          <p:nvPr/>
        </p:nvSpPr>
        <p:spPr>
          <a:xfrm>
            <a:off x="26940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55769C92-A9E9-418B-97E7-0317B5B97D82}"/>
              </a:ext>
            </a:extLst>
          </p:cNvPr>
          <p:cNvSpPr txBox="1"/>
          <p:nvPr/>
        </p:nvSpPr>
        <p:spPr>
          <a:xfrm>
            <a:off x="44537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AED37729-28C7-4C24-94DB-C3748012CC6D}"/>
              </a:ext>
            </a:extLst>
          </p:cNvPr>
          <p:cNvSpPr txBox="1"/>
          <p:nvPr/>
        </p:nvSpPr>
        <p:spPr>
          <a:xfrm>
            <a:off x="62505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7DBB9888-1EF3-4CCF-9362-52C78D2D31FC}"/>
              </a:ext>
            </a:extLst>
          </p:cNvPr>
          <p:cNvSpPr txBox="1"/>
          <p:nvPr/>
        </p:nvSpPr>
        <p:spPr>
          <a:xfrm>
            <a:off x="103636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1CB2E808-A75C-4B62-903E-AD1EADFE6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2284" y="2517224"/>
            <a:ext cx="1038528" cy="1038528"/>
          </a:xfrm>
          <a:prstGeom prst="rect">
            <a:avLst/>
          </a:prstGeom>
        </p:spPr>
      </p:pic>
      <p:pic>
        <p:nvPicPr>
          <p:cNvPr id="34" name="Picture 33">
            <a:extLst>
              <a:ext uri="{FF2B5EF4-FFF2-40B4-BE49-F238E27FC236}">
                <a16:creationId xmlns:a16="http://schemas.microsoft.com/office/drawing/2014/main" id="{C7DE63E0-2079-4B63-B61C-5BA7B14155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9615" y="2491079"/>
            <a:ext cx="1038528" cy="1038528"/>
          </a:xfrm>
          <a:prstGeom prst="rect">
            <a:avLst/>
          </a:prstGeom>
        </p:spPr>
      </p:pic>
      <p:pic>
        <p:nvPicPr>
          <p:cNvPr id="35" name="Picture 34">
            <a:extLst>
              <a:ext uri="{FF2B5EF4-FFF2-40B4-BE49-F238E27FC236}">
                <a16:creationId xmlns:a16="http://schemas.microsoft.com/office/drawing/2014/main" id="{8928B42C-B919-4868-8704-22E77BE768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40450" y="2517224"/>
            <a:ext cx="1038528" cy="1038528"/>
          </a:xfrm>
          <a:prstGeom prst="rect">
            <a:avLst/>
          </a:prstGeom>
        </p:spPr>
      </p:pic>
      <p:pic>
        <p:nvPicPr>
          <p:cNvPr id="36" name="Picture 35">
            <a:extLst>
              <a:ext uri="{FF2B5EF4-FFF2-40B4-BE49-F238E27FC236}">
                <a16:creationId xmlns:a16="http://schemas.microsoft.com/office/drawing/2014/main" id="{EC2446CF-F349-46DE-9421-F84A1D38AE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41424" y="2526703"/>
            <a:ext cx="1038743" cy="1038743"/>
          </a:xfrm>
          <a:prstGeom prst="rect">
            <a:avLst/>
          </a:prstGeom>
        </p:spPr>
      </p:pic>
      <p:sp>
        <p:nvSpPr>
          <p:cNvPr id="37" name="TextBox 36">
            <a:extLst>
              <a:ext uri="{FF2B5EF4-FFF2-40B4-BE49-F238E27FC236}">
                <a16:creationId xmlns:a16="http://schemas.microsoft.com/office/drawing/2014/main" id="{A08AB8A4-8A2C-46A8-994F-355A6BEF9954}"/>
              </a:ext>
            </a:extLst>
          </p:cNvPr>
          <p:cNvSpPr txBox="1"/>
          <p:nvPr/>
        </p:nvSpPr>
        <p:spPr>
          <a:xfrm>
            <a:off x="2618057"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BD970763-5D36-46C6-9803-4D5F633AA5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737" y="2533347"/>
            <a:ext cx="1041105" cy="1041105"/>
          </a:xfrm>
          <a:prstGeom prst="rect">
            <a:avLst/>
          </a:prstGeom>
        </p:spPr>
      </p:pic>
      <p:sp>
        <p:nvSpPr>
          <p:cNvPr id="41" name="TextBox 40">
            <a:extLst>
              <a:ext uri="{FF2B5EF4-FFF2-40B4-BE49-F238E27FC236}">
                <a16:creationId xmlns:a16="http://schemas.microsoft.com/office/drawing/2014/main" id="{FD488B4D-CF48-44BD-9D09-1AB5D77B8759}"/>
              </a:ext>
            </a:extLst>
          </p:cNvPr>
          <p:cNvSpPr txBox="1"/>
          <p:nvPr/>
        </p:nvSpPr>
        <p:spPr>
          <a:xfrm>
            <a:off x="83210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2EE86E0-DB21-43E4-8CDF-0C938A4A90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912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EA011C0E-3C98-44A1-8C7B-A79E2291172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6C954983-2306-4A82-95B1-2AA47A9D07B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E0120C23-1521-4727-B74F-E920F6D655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C54B3D77-FE15-412C-B90D-05D4EDC49424}"/>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B2BFEB61-1394-4DA1-9286-7F3C750FCEDE}"/>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1028 Building Union Power - Leadership							</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6743</TotalTime>
  <Words>9990</Words>
  <Application>Microsoft Office PowerPoint</Application>
  <PresentationFormat>Widescreen</PresentationFormat>
  <Paragraphs>600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06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279</cp:revision>
  <dcterms:created xsi:type="dcterms:W3CDTF">2024-09-19T19:34:13Z</dcterms:created>
  <dcterms:modified xsi:type="dcterms:W3CDTF">2026-01-15T18:35:59Z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